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55"/>
  </p:notesMasterIdLst>
  <p:sldIdLst>
    <p:sldId id="256" r:id="rId2"/>
    <p:sldId id="274" r:id="rId3"/>
    <p:sldId id="258" r:id="rId4"/>
    <p:sldId id="259" r:id="rId5"/>
    <p:sldId id="313" r:id="rId6"/>
    <p:sldId id="314" r:id="rId7"/>
    <p:sldId id="315" r:id="rId8"/>
    <p:sldId id="318" r:id="rId9"/>
    <p:sldId id="319" r:id="rId10"/>
    <p:sldId id="312" r:id="rId11"/>
    <p:sldId id="320" r:id="rId12"/>
    <p:sldId id="337" r:id="rId13"/>
    <p:sldId id="323" r:id="rId14"/>
    <p:sldId id="338" r:id="rId15"/>
    <p:sldId id="324" r:id="rId16"/>
    <p:sldId id="339" r:id="rId17"/>
    <p:sldId id="325" r:id="rId18"/>
    <p:sldId id="340" r:id="rId19"/>
    <p:sldId id="326" r:id="rId20"/>
    <p:sldId id="341" r:id="rId21"/>
    <p:sldId id="327" r:id="rId22"/>
    <p:sldId id="342" r:id="rId23"/>
    <p:sldId id="328" r:id="rId24"/>
    <p:sldId id="343" r:id="rId25"/>
    <p:sldId id="329" r:id="rId26"/>
    <p:sldId id="344" r:id="rId27"/>
    <p:sldId id="330" r:id="rId28"/>
    <p:sldId id="345" r:id="rId29"/>
    <p:sldId id="331" r:id="rId30"/>
    <p:sldId id="346" r:id="rId31"/>
    <p:sldId id="332" r:id="rId32"/>
    <p:sldId id="347" r:id="rId33"/>
    <p:sldId id="333" r:id="rId34"/>
    <p:sldId id="348" r:id="rId35"/>
    <p:sldId id="336" r:id="rId36"/>
    <p:sldId id="351" r:id="rId37"/>
    <p:sldId id="322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21" r:id="rId53"/>
    <p:sldId id="366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32FF"/>
    <a:srgbClr val="0000C8"/>
    <a:srgbClr val="5A5AFF"/>
    <a:srgbClr val="B719B3"/>
    <a:srgbClr val="2B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E402F-03FD-464A-A0E8-E451C59EDCAB}">
  <a:tblStyle styleId="{AEDE402F-03FD-464A-A0E8-E451C59ED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8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8926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91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60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595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65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038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77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85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3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107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72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745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95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895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086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562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942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321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40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109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131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41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936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88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62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116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545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020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6961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21de5bf7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21de5bf7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28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28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a21de5bf79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a21de5bf79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972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a21de5bf79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a21de5bf79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73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440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295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7043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532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574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286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664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01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9" name="Google Shape;114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875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9" name="Google Shape;115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00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9" name="Google Shape;116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2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23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9" name="Google Shape;117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056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056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480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17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3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3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a21de5bf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a21de5bf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13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000" y="1451125"/>
            <a:ext cx="5284500" cy="184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000" y="3441325"/>
            <a:ext cx="4017300" cy="365700"/>
          </a:xfrm>
          <a:prstGeom prst="rect">
            <a:avLst/>
          </a:prstGeom>
          <a:ln w="1905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583579" y="4737928"/>
            <a:ext cx="1058744" cy="914302"/>
            <a:chOff x="600075" y="2651675"/>
            <a:chExt cx="2454775" cy="2119875"/>
          </a:xfrm>
        </p:grpSpPr>
        <p:sp>
          <p:nvSpPr>
            <p:cNvPr id="13" name="Google Shape;13;p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1357588" y="43222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>
            <a:off x="-2013862" y="102843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072825" y="197425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96750" y="4599425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2156900" y="2027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305350" y="436913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8"/>
          <p:cNvSpPr/>
          <p:nvPr/>
        </p:nvSpPr>
        <p:spPr>
          <a:xfrm rot="10800000" flipH="1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28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2" name="Google Shape;1172;p28"/>
          <p:cNvCxnSpPr/>
          <p:nvPr/>
        </p:nvCxnSpPr>
        <p:spPr>
          <a:xfrm flipH="1">
            <a:off x="1291713" y="-10796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28"/>
          <p:cNvCxnSpPr/>
          <p:nvPr/>
        </p:nvCxnSpPr>
        <p:spPr>
          <a:xfrm flipH="1">
            <a:off x="1881863" y="-4137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28"/>
          <p:cNvSpPr/>
          <p:nvPr/>
        </p:nvSpPr>
        <p:spPr>
          <a:xfrm rot="-5400000" flipH="1">
            <a:off x="4206300" y="-9266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8"/>
          <p:cNvSpPr/>
          <p:nvPr/>
        </p:nvSpPr>
        <p:spPr>
          <a:xfrm flipH="1">
            <a:off x="367413" y="2757438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28"/>
          <p:cNvSpPr/>
          <p:nvPr/>
        </p:nvSpPr>
        <p:spPr>
          <a:xfrm flipH="1">
            <a:off x="81475" y="35869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28"/>
          <p:cNvSpPr/>
          <p:nvPr/>
        </p:nvSpPr>
        <p:spPr>
          <a:xfrm flipH="1">
            <a:off x="81494" y="2326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8"/>
          <p:cNvSpPr/>
          <p:nvPr/>
        </p:nvSpPr>
        <p:spPr>
          <a:xfrm flipH="1">
            <a:off x="8709713" y="14841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8"/>
          <p:cNvSpPr/>
          <p:nvPr/>
        </p:nvSpPr>
        <p:spPr>
          <a:xfrm flipH="1">
            <a:off x="8746919" y="21208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0" name="Google Shape;1180;p28"/>
          <p:cNvCxnSpPr/>
          <p:nvPr/>
        </p:nvCxnSpPr>
        <p:spPr>
          <a:xfrm flipH="1">
            <a:off x="8086025" y="123993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 flipH="1">
            <a:off x="81489" y="4649287"/>
            <a:ext cx="1058744" cy="914302"/>
            <a:chOff x="600075" y="2651675"/>
            <a:chExt cx="2454775" cy="2119875"/>
          </a:xfrm>
        </p:grpSpPr>
        <p:sp>
          <p:nvSpPr>
            <p:cNvPr id="1182" name="Google Shape;1182;p28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8" name="Google Shape;119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0737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2485350" y="3465800"/>
            <a:ext cx="4173300" cy="36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292950" y="21614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55750" y="146402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3"/>
          <p:cNvCxnSpPr/>
          <p:nvPr/>
        </p:nvCxnSpPr>
        <p:spPr>
          <a:xfrm>
            <a:off x="-632287" y="19972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3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3"/>
          <p:cNvCxnSpPr/>
          <p:nvPr/>
        </p:nvCxnSpPr>
        <p:spPr>
          <a:xfrm>
            <a:off x="6222650" y="-491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3"/>
          <p:cNvSpPr/>
          <p:nvPr/>
        </p:nvSpPr>
        <p:spPr>
          <a:xfrm>
            <a:off x="8620550" y="4599425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657763" y="2384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>
            <a:off x="8451054" y="3137153"/>
            <a:ext cx="1058744" cy="914302"/>
            <a:chOff x="600075" y="2651675"/>
            <a:chExt cx="2454775" cy="2119875"/>
          </a:xfrm>
        </p:grpSpPr>
        <p:sp>
          <p:nvSpPr>
            <p:cNvPr id="52" name="Google Shape;52;p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4042628" y="-450997"/>
            <a:ext cx="1058744" cy="914302"/>
            <a:chOff x="600075" y="2651675"/>
            <a:chExt cx="2454775" cy="2119875"/>
          </a:xfrm>
        </p:grpSpPr>
        <p:sp>
          <p:nvSpPr>
            <p:cNvPr id="69" name="Google Shape;69;p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" name="Google Shape;85;p3"/>
          <p:cNvCxnSpPr/>
          <p:nvPr/>
        </p:nvCxnSpPr>
        <p:spPr>
          <a:xfrm>
            <a:off x="6195350" y="-2128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3"/>
          <p:cNvSpPr/>
          <p:nvPr/>
        </p:nvSpPr>
        <p:spPr>
          <a:xfrm rot="5400000">
            <a:off x="4206300" y="42815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624237" y="3135324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title" idx="2"/>
          </p:nvPr>
        </p:nvSpPr>
        <p:spPr>
          <a:xfrm>
            <a:off x="4722571" y="3135324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1"/>
          </p:nvPr>
        </p:nvSpPr>
        <p:spPr>
          <a:xfrm>
            <a:off x="4722571" y="3351950"/>
            <a:ext cx="279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3"/>
          </p:nvPr>
        </p:nvSpPr>
        <p:spPr>
          <a:xfrm>
            <a:off x="1623929" y="3351950"/>
            <a:ext cx="2798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0" name="Google Shape;140;p5"/>
          <p:cNvCxnSpPr/>
          <p:nvPr/>
        </p:nvCxnSpPr>
        <p:spPr>
          <a:xfrm flipH="1">
            <a:off x="1523450" y="-14952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5"/>
          <p:cNvCxnSpPr/>
          <p:nvPr/>
        </p:nvCxnSpPr>
        <p:spPr>
          <a:xfrm flipH="1">
            <a:off x="1459700" y="-3282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5"/>
          <p:cNvCxnSpPr/>
          <p:nvPr/>
        </p:nvCxnSpPr>
        <p:spPr>
          <a:xfrm flipH="1">
            <a:off x="8329450" y="12417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5"/>
          <p:cNvCxnSpPr/>
          <p:nvPr/>
        </p:nvCxnSpPr>
        <p:spPr>
          <a:xfrm flipH="1">
            <a:off x="8265700" y="24086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5"/>
          <p:cNvSpPr/>
          <p:nvPr/>
        </p:nvSpPr>
        <p:spPr>
          <a:xfrm>
            <a:off x="8563150" y="218125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243925" y="453555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rot="10800000" flipH="1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544" y="4683502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7891029" y="967428"/>
            <a:ext cx="1058744" cy="914302"/>
            <a:chOff x="600075" y="2651675"/>
            <a:chExt cx="2454775" cy="2119875"/>
          </a:xfrm>
        </p:grpSpPr>
        <p:sp>
          <p:nvSpPr>
            <p:cNvPr id="150" name="Google Shape;150;p5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190342" y="3027128"/>
            <a:ext cx="1058744" cy="914302"/>
            <a:chOff x="600075" y="2651675"/>
            <a:chExt cx="2454775" cy="2119875"/>
          </a:xfrm>
        </p:grpSpPr>
        <p:sp>
          <p:nvSpPr>
            <p:cNvPr id="167" name="Google Shape;167;p5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3" name="Google Shape;263;p8"/>
          <p:cNvSpPr/>
          <p:nvPr/>
        </p:nvSpPr>
        <p:spPr>
          <a:xfrm rot="10800000" flipH="1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8"/>
          <p:cNvCxnSpPr/>
          <p:nvPr/>
        </p:nvCxnSpPr>
        <p:spPr>
          <a:xfrm flipH="1">
            <a:off x="1073325" y="-10274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8"/>
          <p:cNvCxnSpPr/>
          <p:nvPr/>
        </p:nvCxnSpPr>
        <p:spPr>
          <a:xfrm flipH="1">
            <a:off x="2041250" y="-341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8"/>
          <p:cNvCxnSpPr/>
          <p:nvPr/>
        </p:nvCxnSpPr>
        <p:spPr>
          <a:xfrm flipH="1">
            <a:off x="4264000" y="460245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8"/>
          <p:cNvCxnSpPr/>
          <p:nvPr/>
        </p:nvCxnSpPr>
        <p:spPr>
          <a:xfrm flipH="1">
            <a:off x="6558275" y="42831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8"/>
          <p:cNvSpPr/>
          <p:nvPr/>
        </p:nvSpPr>
        <p:spPr>
          <a:xfrm rot="-5400000">
            <a:off x="4206300" y="424634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309525" y="2198416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8"/>
          <p:cNvGrpSpPr/>
          <p:nvPr/>
        </p:nvGrpSpPr>
        <p:grpSpPr>
          <a:xfrm>
            <a:off x="-487746" y="4078506"/>
            <a:ext cx="1058744" cy="914302"/>
            <a:chOff x="600075" y="2651675"/>
            <a:chExt cx="2454775" cy="2119875"/>
          </a:xfrm>
        </p:grpSpPr>
        <p:sp>
          <p:nvSpPr>
            <p:cNvPr id="272" name="Google Shape;272;p8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8"/>
          <p:cNvSpPr/>
          <p:nvPr/>
        </p:nvSpPr>
        <p:spPr>
          <a:xfrm>
            <a:off x="272325" y="2820566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157100" y="34867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8"/>
          <p:cNvSpPr/>
          <p:nvPr/>
        </p:nvSpPr>
        <p:spPr>
          <a:xfrm>
            <a:off x="8682775" y="95444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8"/>
          <p:cNvGrpSpPr/>
          <p:nvPr/>
        </p:nvGrpSpPr>
        <p:grpSpPr>
          <a:xfrm>
            <a:off x="8356642" y="-169985"/>
            <a:ext cx="1058744" cy="914302"/>
            <a:chOff x="600075" y="2651675"/>
            <a:chExt cx="2454775" cy="2119875"/>
          </a:xfrm>
        </p:grpSpPr>
        <p:sp>
          <p:nvSpPr>
            <p:cNvPr id="292" name="Google Shape;292;p8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8"/>
          <p:cNvSpPr/>
          <p:nvPr/>
        </p:nvSpPr>
        <p:spPr>
          <a:xfrm>
            <a:off x="8629275" y="21985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8"/>
          <p:cNvSpPr/>
          <p:nvPr/>
        </p:nvSpPr>
        <p:spPr>
          <a:xfrm>
            <a:off x="8632450" y="1613691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5650" y="-283464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"/>
          <p:cNvSpPr txBox="1">
            <a:spLocks noGrp="1"/>
          </p:cNvSpPr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9"/>
          <p:cNvSpPr txBox="1">
            <a:spLocks noGrp="1"/>
          </p:cNvSpPr>
          <p:nvPr>
            <p:ph type="subTitle" idx="1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9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"/>
          <p:cNvSpPr/>
          <p:nvPr/>
        </p:nvSpPr>
        <p:spPr>
          <a:xfrm rot="10800000" flipH="1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" name="Google Shape;316;p9"/>
          <p:cNvCxnSpPr/>
          <p:nvPr/>
        </p:nvCxnSpPr>
        <p:spPr>
          <a:xfrm flipH="1">
            <a:off x="1073325" y="-10274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9"/>
          <p:cNvCxnSpPr/>
          <p:nvPr/>
        </p:nvCxnSpPr>
        <p:spPr>
          <a:xfrm flipH="1">
            <a:off x="2041250" y="-341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9"/>
          <p:cNvCxnSpPr/>
          <p:nvPr/>
        </p:nvCxnSpPr>
        <p:spPr>
          <a:xfrm flipH="1">
            <a:off x="6558275" y="42831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9"/>
          <p:cNvCxnSpPr/>
          <p:nvPr/>
        </p:nvCxnSpPr>
        <p:spPr>
          <a:xfrm flipH="1">
            <a:off x="4264000" y="460245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9"/>
          <p:cNvSpPr/>
          <p:nvPr/>
        </p:nvSpPr>
        <p:spPr>
          <a:xfrm>
            <a:off x="8724325" y="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9675" y="4187940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9"/>
          <p:cNvGrpSpPr/>
          <p:nvPr/>
        </p:nvGrpSpPr>
        <p:grpSpPr>
          <a:xfrm>
            <a:off x="4042628" y="4599428"/>
            <a:ext cx="1058744" cy="914302"/>
            <a:chOff x="600075" y="2651675"/>
            <a:chExt cx="2454775" cy="2119875"/>
          </a:xfrm>
        </p:grpSpPr>
        <p:sp>
          <p:nvSpPr>
            <p:cNvPr id="323" name="Google Shape;323;p9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9"/>
          <p:cNvSpPr/>
          <p:nvPr/>
        </p:nvSpPr>
        <p:spPr>
          <a:xfrm>
            <a:off x="8501800" y="1979075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7372042" y="-374797"/>
            <a:ext cx="1058744" cy="914302"/>
            <a:chOff x="600075" y="2651675"/>
            <a:chExt cx="2454775" cy="2119875"/>
          </a:xfrm>
        </p:grpSpPr>
        <p:sp>
          <p:nvSpPr>
            <p:cNvPr id="341" name="Google Shape;341;p9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9"/>
          <p:cNvSpPr/>
          <p:nvPr/>
        </p:nvSpPr>
        <p:spPr>
          <a:xfrm>
            <a:off x="198125" y="211125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9"/>
          <p:cNvSpPr/>
          <p:nvPr/>
        </p:nvSpPr>
        <p:spPr>
          <a:xfrm>
            <a:off x="8530800" y="30036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9"/>
          <p:cNvSpPr/>
          <p:nvPr/>
        </p:nvSpPr>
        <p:spPr>
          <a:xfrm>
            <a:off x="288750" y="38247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"/>
          <p:cNvSpPr txBox="1">
            <a:spLocks noGrp="1"/>
          </p:cNvSpPr>
          <p:nvPr>
            <p:ph type="title"/>
          </p:nvPr>
        </p:nvSpPr>
        <p:spPr>
          <a:xfrm>
            <a:off x="1607058" y="1631809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607058" y="1846609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2"/>
          </p:nvPr>
        </p:nvSpPr>
        <p:spPr>
          <a:xfrm flipH="1">
            <a:off x="5639958" y="1631800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3"/>
          </p:nvPr>
        </p:nvSpPr>
        <p:spPr>
          <a:xfrm flipH="1">
            <a:off x="5639908" y="1846599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title" idx="4" hasCustomPrompt="1"/>
          </p:nvPr>
        </p:nvSpPr>
        <p:spPr>
          <a:xfrm>
            <a:off x="773142" y="16340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800493" y="16340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title" idx="7"/>
          </p:nvPr>
        </p:nvSpPr>
        <p:spPr>
          <a:xfrm>
            <a:off x="1607058" y="3088690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subTitle" idx="8"/>
          </p:nvPr>
        </p:nvSpPr>
        <p:spPr>
          <a:xfrm>
            <a:off x="1607058" y="3304724"/>
            <a:ext cx="273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9"/>
          </p:nvPr>
        </p:nvSpPr>
        <p:spPr>
          <a:xfrm flipH="1">
            <a:off x="5639958" y="3088690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3"/>
          </p:nvPr>
        </p:nvSpPr>
        <p:spPr>
          <a:xfrm flipH="1">
            <a:off x="5639908" y="3304725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4" hasCustomPrompt="1"/>
          </p:nvPr>
        </p:nvSpPr>
        <p:spPr>
          <a:xfrm>
            <a:off x="773142" y="30915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800493" y="30915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466" name="Google Shape;466;p13"/>
          <p:cNvCxnSpPr/>
          <p:nvPr/>
        </p:nvCxnSpPr>
        <p:spPr>
          <a:xfrm>
            <a:off x="-1401850" y="-1409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13"/>
          <p:cNvCxnSpPr/>
          <p:nvPr/>
        </p:nvCxnSpPr>
        <p:spPr>
          <a:xfrm>
            <a:off x="296900" y="-2421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13"/>
          <p:cNvCxnSpPr/>
          <p:nvPr/>
        </p:nvCxnSpPr>
        <p:spPr>
          <a:xfrm>
            <a:off x="7892750" y="44950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13"/>
          <p:cNvCxnSpPr/>
          <p:nvPr/>
        </p:nvCxnSpPr>
        <p:spPr>
          <a:xfrm>
            <a:off x="8580275" y="45886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13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1728450" y="46790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3"/>
          <p:cNvSpPr/>
          <p:nvPr/>
        </p:nvSpPr>
        <p:spPr>
          <a:xfrm>
            <a:off x="8627700" y="39905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3" name="Google Shape;4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4625" y="228615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13"/>
          <p:cNvGrpSpPr/>
          <p:nvPr/>
        </p:nvGrpSpPr>
        <p:grpSpPr>
          <a:xfrm>
            <a:off x="4042628" y="4618628"/>
            <a:ext cx="1058744" cy="914302"/>
            <a:chOff x="600075" y="2651675"/>
            <a:chExt cx="2454775" cy="2119875"/>
          </a:xfrm>
        </p:grpSpPr>
        <p:sp>
          <p:nvSpPr>
            <p:cNvPr id="475" name="Google Shape;475;p1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_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9"/>
          <p:cNvSpPr txBox="1">
            <a:spLocks noGrp="1"/>
          </p:cNvSpPr>
          <p:nvPr>
            <p:ph type="subTitle" idx="1"/>
          </p:nvPr>
        </p:nvSpPr>
        <p:spPr>
          <a:xfrm>
            <a:off x="4633585" y="1363650"/>
            <a:ext cx="3167700" cy="27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2" name="Google Shape;742;p19"/>
          <p:cNvSpPr txBox="1">
            <a:spLocks noGrp="1"/>
          </p:cNvSpPr>
          <p:nvPr>
            <p:ph type="subTitle" idx="2"/>
          </p:nvPr>
        </p:nvSpPr>
        <p:spPr>
          <a:xfrm>
            <a:off x="1342715" y="1363650"/>
            <a:ext cx="3168300" cy="27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3" name="Google Shape;743;p1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9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9"/>
          <p:cNvSpPr/>
          <p:nvPr/>
        </p:nvSpPr>
        <p:spPr>
          <a:xfrm rot="10800000" flipH="1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6" name="Google Shape;746;p19"/>
          <p:cNvCxnSpPr/>
          <p:nvPr/>
        </p:nvCxnSpPr>
        <p:spPr>
          <a:xfrm flipH="1">
            <a:off x="5452100" y="42292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19"/>
          <p:cNvCxnSpPr/>
          <p:nvPr/>
        </p:nvCxnSpPr>
        <p:spPr>
          <a:xfrm flipH="1">
            <a:off x="7746375" y="390992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19"/>
          <p:cNvCxnSpPr/>
          <p:nvPr/>
        </p:nvCxnSpPr>
        <p:spPr>
          <a:xfrm flipH="1">
            <a:off x="641000" y="-140217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19"/>
          <p:cNvCxnSpPr/>
          <p:nvPr/>
        </p:nvCxnSpPr>
        <p:spPr>
          <a:xfrm flipH="1">
            <a:off x="1608925" y="-4088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" name="Google Shape;750;p19"/>
          <p:cNvSpPr/>
          <p:nvPr/>
        </p:nvSpPr>
        <p:spPr>
          <a:xfrm>
            <a:off x="8707075" y="160541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19"/>
          <p:cNvGrpSpPr/>
          <p:nvPr/>
        </p:nvGrpSpPr>
        <p:grpSpPr>
          <a:xfrm>
            <a:off x="8578867" y="607565"/>
            <a:ext cx="1058744" cy="914302"/>
            <a:chOff x="600075" y="2651675"/>
            <a:chExt cx="2454775" cy="2119875"/>
          </a:xfrm>
        </p:grpSpPr>
        <p:sp>
          <p:nvSpPr>
            <p:cNvPr id="752" name="Google Shape;752;p19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9"/>
          <p:cNvSpPr/>
          <p:nvPr/>
        </p:nvSpPr>
        <p:spPr>
          <a:xfrm>
            <a:off x="8655225" y="19993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19"/>
          <p:cNvGrpSpPr/>
          <p:nvPr/>
        </p:nvGrpSpPr>
        <p:grpSpPr>
          <a:xfrm>
            <a:off x="-489298" y="4059865"/>
            <a:ext cx="1058744" cy="914302"/>
            <a:chOff x="600075" y="2651675"/>
            <a:chExt cx="2454775" cy="2119875"/>
          </a:xfrm>
        </p:grpSpPr>
        <p:sp>
          <p:nvSpPr>
            <p:cNvPr id="770" name="Google Shape;770;p19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6" name="Google Shape;7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544" y="45994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9"/>
          <p:cNvSpPr/>
          <p:nvPr/>
        </p:nvSpPr>
        <p:spPr>
          <a:xfrm>
            <a:off x="86150" y="209899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9"/>
          <p:cNvSpPr/>
          <p:nvPr/>
        </p:nvSpPr>
        <p:spPr>
          <a:xfrm>
            <a:off x="245225" y="15218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7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7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5" name="Google Shape;1125;p27"/>
          <p:cNvCxnSpPr/>
          <p:nvPr/>
        </p:nvCxnSpPr>
        <p:spPr>
          <a:xfrm>
            <a:off x="5917850" y="-11007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27"/>
          <p:cNvCxnSpPr/>
          <p:nvPr/>
        </p:nvCxnSpPr>
        <p:spPr>
          <a:xfrm>
            <a:off x="6962700" y="-4348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" name="Google Shape;1127;p27"/>
          <p:cNvSpPr/>
          <p:nvPr/>
        </p:nvSpPr>
        <p:spPr>
          <a:xfrm rot="5400000">
            <a:off x="4538425" y="4316525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27"/>
          <p:cNvSpPr/>
          <p:nvPr/>
        </p:nvSpPr>
        <p:spPr>
          <a:xfrm>
            <a:off x="8471350" y="2757438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7"/>
          <p:cNvSpPr/>
          <p:nvPr/>
        </p:nvSpPr>
        <p:spPr>
          <a:xfrm>
            <a:off x="8831688" y="35869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27"/>
          <p:cNvGrpSpPr/>
          <p:nvPr/>
        </p:nvGrpSpPr>
        <p:grpSpPr>
          <a:xfrm>
            <a:off x="4208542" y="-440197"/>
            <a:ext cx="1058744" cy="914302"/>
            <a:chOff x="600075" y="2651675"/>
            <a:chExt cx="2454775" cy="2119875"/>
          </a:xfrm>
        </p:grpSpPr>
        <p:sp>
          <p:nvSpPr>
            <p:cNvPr id="1131" name="Google Shape;1131;p27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27"/>
          <p:cNvSpPr/>
          <p:nvPr/>
        </p:nvSpPr>
        <p:spPr>
          <a:xfrm>
            <a:off x="8831688" y="2326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27"/>
          <p:cNvSpPr/>
          <p:nvPr/>
        </p:nvSpPr>
        <p:spPr>
          <a:xfrm>
            <a:off x="129050" y="14841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"/>
          <p:cNvSpPr/>
          <p:nvPr/>
        </p:nvSpPr>
        <p:spPr>
          <a:xfrm>
            <a:off x="166263" y="21208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0" name="Google Shape;1150;p27"/>
          <p:cNvCxnSpPr/>
          <p:nvPr/>
        </p:nvCxnSpPr>
        <p:spPr>
          <a:xfrm>
            <a:off x="-556087" y="26830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1" name="Google Shape;1151;p27"/>
          <p:cNvGrpSpPr/>
          <p:nvPr/>
        </p:nvGrpSpPr>
        <p:grpSpPr>
          <a:xfrm>
            <a:off x="7978129" y="4649287"/>
            <a:ext cx="1058744" cy="914302"/>
            <a:chOff x="600075" y="2651675"/>
            <a:chExt cx="2454775" cy="2119875"/>
          </a:xfrm>
        </p:grpSpPr>
        <p:sp>
          <p:nvSpPr>
            <p:cNvPr id="1152" name="Google Shape;1152;p27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8" name="Google Shape;116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5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8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1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2.wdp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urses.csail.mit.edu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2"/>
          <p:cNvSpPr txBox="1">
            <a:spLocks noGrp="1"/>
          </p:cNvSpPr>
          <p:nvPr>
            <p:ph type="ctrTitle"/>
          </p:nvPr>
        </p:nvSpPr>
        <p:spPr>
          <a:xfrm>
            <a:off x="711000" y="1451125"/>
            <a:ext cx="5284500" cy="1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hlink"/>
              </a:buClr>
              <a:buSzPts val="1100"/>
            </a:pPr>
            <a:r>
              <a:rPr lang="en" sz="4400" dirty="0" smtClean="0">
                <a:latin typeface="+mj-lt"/>
              </a:rPr>
              <a:t>PR</a:t>
            </a:r>
            <a:r>
              <a:rPr lang="fr-FR" sz="4400" dirty="0">
                <a:latin typeface="+mj-lt"/>
              </a:rPr>
              <a:t>É</a:t>
            </a:r>
            <a:r>
              <a:rPr lang="en" sz="4400" dirty="0" smtClean="0">
                <a:latin typeface="+mj-lt"/>
              </a:rPr>
              <a:t>SENTATION</a:t>
            </a:r>
            <a:r>
              <a:rPr lang="en" sz="4400" b="1" dirty="0" smtClean="0">
                <a:latin typeface="+mj-lt"/>
              </a:rPr>
              <a:t> </a:t>
            </a:r>
            <a:endParaRPr sz="4400" b="1" dirty="0">
              <a:latin typeface="+mj-lt"/>
            </a:endParaRPr>
          </a:p>
          <a:p>
            <a:pPr lvl="0"/>
            <a:endParaRPr sz="4500" dirty="0"/>
          </a:p>
        </p:txBody>
      </p:sp>
      <p:sp>
        <p:nvSpPr>
          <p:cNvPr id="1211" name="Google Shape;1211;p32"/>
          <p:cNvSpPr txBox="1">
            <a:spLocks noGrp="1"/>
          </p:cNvSpPr>
          <p:nvPr>
            <p:ph type="subTitle" idx="1"/>
          </p:nvPr>
        </p:nvSpPr>
        <p:spPr>
          <a:xfrm>
            <a:off x="807945" y="2193418"/>
            <a:ext cx="4344033" cy="434545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sz="2800" dirty="0" smtClean="0"/>
              <a:t>NP-complétude</a:t>
            </a:r>
            <a:endParaRPr sz="2800" dirty="0"/>
          </a:p>
        </p:txBody>
      </p:sp>
      <p:sp>
        <p:nvSpPr>
          <p:cNvPr id="1212" name="Google Shape;1212;p32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32"/>
          <p:cNvCxnSpPr/>
          <p:nvPr/>
        </p:nvCxnSpPr>
        <p:spPr>
          <a:xfrm>
            <a:off x="7731837" y="668058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5" name="Google Shape;1215;p32"/>
          <p:cNvSpPr/>
          <p:nvPr/>
        </p:nvSpPr>
        <p:spPr>
          <a:xfrm>
            <a:off x="5912450" y="3186400"/>
            <a:ext cx="1469400" cy="1469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7" name="Google Shape;1217;p32"/>
          <p:cNvCxnSpPr/>
          <p:nvPr/>
        </p:nvCxnSpPr>
        <p:spPr>
          <a:xfrm>
            <a:off x="6132336" y="3556658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8" name="Google Shape;1218;p32"/>
          <p:cNvSpPr/>
          <p:nvPr/>
        </p:nvSpPr>
        <p:spPr>
          <a:xfrm>
            <a:off x="6318425" y="865625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2"/>
          <p:cNvGrpSpPr/>
          <p:nvPr/>
        </p:nvGrpSpPr>
        <p:grpSpPr>
          <a:xfrm>
            <a:off x="5432892" y="340453"/>
            <a:ext cx="1058744" cy="914302"/>
            <a:chOff x="600075" y="2651675"/>
            <a:chExt cx="2454775" cy="2119875"/>
          </a:xfrm>
        </p:grpSpPr>
        <p:sp>
          <p:nvSpPr>
            <p:cNvPr id="1220" name="Google Shape;1220;p3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2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8170025" y="41171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44" y="1773255"/>
            <a:ext cx="2057506" cy="2127359"/>
          </a:xfrm>
          <a:prstGeom prst="rect">
            <a:avLst/>
          </a:prstGeom>
        </p:spPr>
      </p:pic>
      <p:cxnSp>
        <p:nvCxnSpPr>
          <p:cNvPr id="1213" name="Google Shape;1213;p32"/>
          <p:cNvCxnSpPr/>
          <p:nvPr/>
        </p:nvCxnSpPr>
        <p:spPr>
          <a:xfrm>
            <a:off x="6770250" y="87700"/>
            <a:ext cx="2318725" cy="232299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32"/>
          <p:cNvCxnSpPr/>
          <p:nvPr/>
        </p:nvCxnSpPr>
        <p:spPr>
          <a:xfrm>
            <a:off x="5500950" y="2560748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7"/>
          <p:cNvSpPr/>
          <p:nvPr/>
        </p:nvSpPr>
        <p:spPr>
          <a:xfrm>
            <a:off x="3628193" y="4528376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Algerian" panose="04020705040A02060702" pitchFamily="82" charset="0"/>
              </a:rPr>
              <a:t>M2 AMIS | Calculabilité | UVSQ</a:t>
            </a:r>
            <a:endParaRPr lang="fr-FR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46108" y="4813276"/>
            <a:ext cx="3134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Algerian" panose="04020705040A02060702" pitchFamily="82" charset="0"/>
              </a:rPr>
              <a:t>Professeur : M. </a:t>
            </a:r>
            <a:r>
              <a:rPr lang="fr-FR" dirty="0" smtClean="0">
                <a:solidFill>
                  <a:schemeClr val="tx1"/>
                </a:solidFill>
                <a:latin typeface="Algerian" panose="04020705040A02060702" pitchFamily="82" charset="0"/>
              </a:rPr>
              <a:t>Yann </a:t>
            </a:r>
            <a:r>
              <a:rPr lang="fr-FR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Strozecky</a:t>
            </a:r>
            <a:endParaRPr lang="fr-FR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1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4226098" y="1236954"/>
            <a:ext cx="64756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SAT</a:t>
            </a:r>
            <a:endParaRPr sz="1000" dirty="0"/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dirty="0"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1"/>
          </p:nvPr>
        </p:nvSpPr>
        <p:spPr>
          <a:xfrm>
            <a:off x="1814051" y="2861117"/>
            <a:ext cx="5567515" cy="604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Variantes de SAT</a:t>
            </a:r>
            <a:endParaRPr sz="3600" dirty="0"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6643551" y="2861117"/>
            <a:ext cx="738015" cy="5985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 flipH="1">
            <a:off x="1814050" y="2861117"/>
            <a:ext cx="745655" cy="6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4" y="1100084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3392129" y="1252642"/>
            <a:ext cx="1098755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Image 5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35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53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78;p36"/>
          <p:cNvSpPr txBox="1">
            <a:spLocks/>
          </p:cNvSpPr>
          <p:nvPr/>
        </p:nvSpPr>
        <p:spPr>
          <a:xfrm>
            <a:off x="1401039" y="32698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9479" y="1252718"/>
            <a:ext cx="65754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SAT est un problème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de décision en informatique qui consiste à déterminer s'il existe une affectation de valeurs </a:t>
            </a:r>
            <a:r>
              <a:rPr lang="fr-FR" dirty="0">
                <a:solidFill>
                  <a:schemeClr val="tx1"/>
                </a:solidFill>
              </a:rPr>
              <a:t>(vrai ou faux)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aux littéraux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d'une formule booléenne de sorte que la formule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soit évaluée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"vrai".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7356" y="2095998"/>
            <a:ext cx="6575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</a:rPr>
              <a:t>Une formule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</a:t>
            </a:r>
            <a:r>
              <a:rPr lang="fr-FR" dirty="0" smtClean="0">
                <a:solidFill>
                  <a:schemeClr val="tx1"/>
                </a:solidFill>
              </a:rPr>
              <a:t> booléenne est composée </a:t>
            </a:r>
            <a:r>
              <a:rPr lang="fr-FR" dirty="0">
                <a:solidFill>
                  <a:schemeClr val="tx1"/>
                </a:solidFill>
              </a:rPr>
              <a:t>de plusieurs </a:t>
            </a:r>
            <a:r>
              <a:rPr lang="fr-FR" dirty="0" smtClean="0">
                <a:solidFill>
                  <a:schemeClr val="tx1"/>
                </a:solidFill>
              </a:rPr>
              <a:t>clauses </a:t>
            </a:r>
            <a:r>
              <a:rPr lang="fr-FR" dirty="0">
                <a:solidFill>
                  <a:schemeClr val="tx1"/>
                </a:solidFill>
              </a:rPr>
              <a:t>reliées par des opérateurs </a:t>
            </a:r>
            <a:r>
              <a:rPr lang="fr-FR" dirty="0" smtClean="0">
                <a:solidFill>
                  <a:schemeClr val="tx1"/>
                </a:solidFill>
              </a:rPr>
              <a:t>logiques « ET" </a:t>
            </a:r>
            <a:r>
              <a:rPr lang="fr-FR" dirty="0">
                <a:solidFill>
                  <a:schemeClr val="tx1"/>
                </a:solidFill>
              </a:rPr>
              <a:t>(∧) </a:t>
            </a:r>
            <a:r>
              <a:rPr lang="fr-FR" dirty="0" smtClean="0">
                <a:solidFill>
                  <a:schemeClr val="tx1"/>
                </a:solidFill>
              </a:rPr>
              <a:t>ou « OU" </a:t>
            </a:r>
            <a:r>
              <a:rPr lang="fr-FR" dirty="0">
                <a:solidFill>
                  <a:schemeClr val="tx1"/>
                </a:solidFill>
              </a:rPr>
              <a:t>(∨).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7356" y="2723834"/>
            <a:ext cx="6575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Chaque clause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</a:t>
            </a:r>
            <a:r>
              <a:rPr lang="fr-FR" dirty="0" smtClean="0">
                <a:solidFill>
                  <a:schemeClr val="tx1"/>
                </a:solidFill>
              </a:rPr>
              <a:t> est composée d’un littéral ou de plusieurs littéraux reliés par des opérateurs logiques "ET" </a:t>
            </a:r>
            <a:r>
              <a:rPr lang="fr-FR" dirty="0">
                <a:solidFill>
                  <a:schemeClr val="tx1"/>
                </a:solidFill>
              </a:rPr>
              <a:t>(∧) ou </a:t>
            </a:r>
            <a:r>
              <a:rPr lang="fr-FR" dirty="0" smtClean="0">
                <a:solidFill>
                  <a:schemeClr val="tx1"/>
                </a:solidFill>
              </a:rPr>
              <a:t>"OU" </a:t>
            </a:r>
            <a:r>
              <a:rPr lang="fr-FR" dirty="0">
                <a:solidFill>
                  <a:schemeClr val="tx1"/>
                </a:solidFill>
              </a:rPr>
              <a:t>(∨).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7356" y="3351670"/>
            <a:ext cx="6666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Un littéral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</a:t>
            </a:r>
            <a:r>
              <a:rPr lang="fr-FR" dirty="0" smtClean="0">
                <a:solidFill>
                  <a:schemeClr val="tx1"/>
                </a:solidFill>
              </a:rPr>
              <a:t> est une variable booléenne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X</a:t>
            </a:r>
            <a:r>
              <a:rPr lang="fr-FR" dirty="0" smtClean="0">
                <a:solidFill>
                  <a:schemeClr val="tx1"/>
                </a:solidFill>
              </a:rPr>
              <a:t> ou sa </a:t>
            </a:r>
            <a:r>
              <a:rPr lang="fr-FR" dirty="0">
                <a:solidFill>
                  <a:schemeClr val="tx1"/>
                </a:solidFill>
              </a:rPr>
              <a:t>négation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¬X </a:t>
            </a:r>
            <a:r>
              <a:rPr lang="fr-FR" dirty="0" smtClean="0">
                <a:solidFill>
                  <a:schemeClr val="tx1"/>
                </a:solidFill>
              </a:rPr>
              <a:t>( ¬ </a:t>
            </a:r>
            <a:r>
              <a:rPr lang="fr-FR" dirty="0">
                <a:solidFill>
                  <a:schemeClr val="tx1"/>
                </a:solidFill>
              </a:rPr>
              <a:t>est un opérateur logique qui inverse la valeur booléenne d'un </a:t>
            </a:r>
            <a:r>
              <a:rPr lang="fr-FR" dirty="0" smtClean="0">
                <a:solidFill>
                  <a:schemeClr val="tx1"/>
                </a:solidFill>
              </a:rPr>
              <a:t>littéral). 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3595304" y="4739172"/>
            <a:ext cx="1913219" cy="761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04899" y="833360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[ algébrique ]</a:t>
            </a:r>
          </a:p>
        </p:txBody>
      </p:sp>
      <p:pic>
        <p:nvPicPr>
          <p:cNvPr id="17" name="Image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18264" y="1089111"/>
            <a:ext cx="556079" cy="238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79" y="4078691"/>
            <a:ext cx="6045511" cy="660481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 flipV="1">
            <a:off x="7394990" y="2770054"/>
            <a:ext cx="1545025" cy="1572512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644713" y="4612906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SAT               est NP-complet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44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7778E-6 -8.64198E-7 L -2.77778E-6 -0.07222 " pathEditMode="relative" rAng="0" ptsTypes="AA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4" y="1100084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4688948" y="1230723"/>
            <a:ext cx="1253614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33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53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78;p36"/>
          <p:cNvSpPr txBox="1">
            <a:spLocks/>
          </p:cNvSpPr>
          <p:nvPr/>
        </p:nvSpPr>
        <p:spPr>
          <a:xfrm>
            <a:off x="1467407" y="71956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CIRCUIT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0675" y="1592082"/>
            <a:ext cx="6575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</a:rPr>
              <a:t>Un circuit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électrique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constitué de </a:t>
            </a:r>
            <a:r>
              <a:rPr lang="fr-FR" dirty="0" smtClean="0">
                <a:solidFill>
                  <a:schemeClr val="tx1"/>
                </a:solidFill>
              </a:rPr>
              <a:t>littéraux </a:t>
            </a:r>
            <a:r>
              <a:rPr lang="fr-FR" dirty="0">
                <a:solidFill>
                  <a:schemeClr val="tx1"/>
                </a:solidFill>
              </a:rPr>
              <a:t>reliés par des portes logiques "ET", "OU" et "</a:t>
            </a:r>
            <a:r>
              <a:rPr lang="fr-FR" dirty="0" smtClean="0">
                <a:solidFill>
                  <a:schemeClr val="tx1"/>
                </a:solidFill>
              </a:rPr>
              <a:t>NEGATION" </a:t>
            </a:r>
            <a:r>
              <a:rPr lang="fr-FR" dirty="0">
                <a:solidFill>
                  <a:schemeClr val="tx1"/>
                </a:solidFill>
              </a:rPr>
              <a:t>et les clauses sont similaires à celles du SAT</a:t>
            </a:r>
            <a:r>
              <a:rPr lang="fr-FR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5" name="Imag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3610050" y="4717049"/>
            <a:ext cx="3343812" cy="761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32279" y="58877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[ </a:t>
            </a:r>
            <a:r>
              <a:rPr lang="fr-FR" dirty="0" smtClean="0">
                <a:solidFill>
                  <a:schemeClr val="tx1"/>
                </a:solidFill>
              </a:rPr>
              <a:t>graphique 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930" y="2157626"/>
            <a:ext cx="65754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Le </a:t>
            </a:r>
            <a:r>
              <a:rPr lang="fr-FR" dirty="0">
                <a:solidFill>
                  <a:schemeClr val="tx1"/>
                </a:solidFill>
              </a:rPr>
              <a:t>CIRCUIT SAT </a:t>
            </a:r>
            <a:r>
              <a:rPr lang="fr-FR" dirty="0" smtClean="0">
                <a:solidFill>
                  <a:schemeClr val="tx1"/>
                </a:solidFill>
              </a:rPr>
              <a:t>est un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problème de décision qui consiste à déterminer </a:t>
            </a:r>
            <a:r>
              <a:rPr lang="fr-FR" dirty="0" smtClean="0">
                <a:solidFill>
                  <a:schemeClr val="tx1"/>
                </a:solidFill>
              </a:rPr>
              <a:t>si un </a:t>
            </a:r>
            <a:r>
              <a:rPr lang="fr-FR" dirty="0">
                <a:solidFill>
                  <a:schemeClr val="tx1"/>
                </a:solidFill>
              </a:rPr>
              <a:t>circuit électrique </a:t>
            </a:r>
            <a:r>
              <a:rPr lang="fr-FR" dirty="0" smtClean="0">
                <a:solidFill>
                  <a:schemeClr val="tx1"/>
                </a:solidFill>
              </a:rPr>
              <a:t>donné peut être satisfaisant i.e.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s'il existe une affectation de valeurs </a:t>
            </a:r>
            <a:r>
              <a:rPr lang="fr-FR" dirty="0" smtClean="0">
                <a:solidFill>
                  <a:schemeClr val="tx1"/>
                </a:solidFill>
              </a:rPr>
              <a:t>(vrai ou faux) aux </a:t>
            </a:r>
            <a:r>
              <a:rPr lang="fr-FR" dirty="0">
                <a:solidFill>
                  <a:schemeClr val="tx1"/>
                </a:solidFill>
              </a:rPr>
              <a:t>littéraux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de manière à ce que toutes les clauses du circuit soient vraies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.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Image 19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97" t="45296" r="34501" b="44410"/>
          <a:stretch/>
        </p:blipFill>
        <p:spPr bwMode="auto">
          <a:xfrm>
            <a:off x="1929371" y="3184706"/>
            <a:ext cx="1612900" cy="56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 20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97" t="55109" r="34501" b="35554"/>
          <a:stretch/>
        </p:blipFill>
        <p:spPr bwMode="auto">
          <a:xfrm>
            <a:off x="1929371" y="3775854"/>
            <a:ext cx="1617610" cy="561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Image 21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97" t="64346" r="34501" b="25629"/>
          <a:stretch/>
        </p:blipFill>
        <p:spPr bwMode="auto">
          <a:xfrm>
            <a:off x="1929371" y="4381082"/>
            <a:ext cx="1612900" cy="547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 22"/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99" t="47680" r="28389" b="30256"/>
          <a:stretch/>
        </p:blipFill>
        <p:spPr bwMode="auto">
          <a:xfrm>
            <a:off x="3610050" y="3184706"/>
            <a:ext cx="3631406" cy="1743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necteur droit 9"/>
          <p:cNvCxnSpPr/>
          <p:nvPr/>
        </p:nvCxnSpPr>
        <p:spPr>
          <a:xfrm flipV="1">
            <a:off x="7283210" y="2829045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548700" y="1108813"/>
            <a:ext cx="339212" cy="315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2" name="Connecteur droit 31"/>
          <p:cNvCxnSpPr/>
          <p:nvPr/>
        </p:nvCxnSpPr>
        <p:spPr>
          <a:xfrm flipV="1">
            <a:off x="8054179" y="2413638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644447" y="925386"/>
            <a:ext cx="6575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CIRCUIT </a:t>
            </a:r>
            <a:r>
              <a:rPr lang="fr-FR" dirty="0">
                <a:solidFill>
                  <a:schemeClr val="tx1"/>
                </a:solidFill>
              </a:rPr>
              <a:t>SAT est une variante du </a:t>
            </a:r>
            <a:r>
              <a:rPr lang="fr-FR" dirty="0" smtClean="0">
                <a:solidFill>
                  <a:schemeClr val="tx1"/>
                </a:solidFill>
              </a:rPr>
              <a:t>problème SAT, où </a:t>
            </a:r>
            <a:r>
              <a:rPr lang="fr-FR" dirty="0">
                <a:solidFill>
                  <a:schemeClr val="tx1"/>
                </a:solidFill>
              </a:rPr>
              <a:t>la formule du SAT </a:t>
            </a:r>
            <a:r>
              <a:rPr lang="fr-FR" dirty="0" smtClean="0">
                <a:solidFill>
                  <a:schemeClr val="tx1"/>
                </a:solidFill>
              </a:rPr>
              <a:t>est remplacée par </a:t>
            </a:r>
            <a:r>
              <a:rPr lang="fr-FR" dirty="0">
                <a:solidFill>
                  <a:schemeClr val="tx1"/>
                </a:solidFill>
              </a:rPr>
              <a:t>un circuit </a:t>
            </a:r>
            <a:r>
              <a:rPr lang="fr-FR" dirty="0" smtClean="0">
                <a:solidFill>
                  <a:schemeClr val="tx1"/>
                </a:solidFill>
              </a:rPr>
              <a:t>électrique acyclique.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22544" y="4574818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CIRCUIT </a:t>
            </a:r>
            <a:r>
              <a:rPr lang="fr-FR" b="1" dirty="0" smtClean="0">
                <a:solidFill>
                  <a:schemeClr val="bg1"/>
                </a:solidFill>
              </a:rPr>
              <a:t>SAT est NP-complet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64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2222E-6 -3.45679E-6 L -2.22222E-6 -0.07222 " pathEditMode="relative" rAng="0" ptsTypes="AA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4" y="1100084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3950455" y="1827223"/>
            <a:ext cx="1098755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2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DNF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8361" y="1236996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DNF SAT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(Forme Normale Disjonctive)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où la formule du SAT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est écrite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sous la forme d'une disjonction de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conjonctions de littéraux. 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54" y="1861075"/>
            <a:ext cx="4877051" cy="6985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5120" y="2738379"/>
            <a:ext cx="6798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Söhne"/>
              </a:rPr>
              <a:t>Exemple : la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formule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(X1 </a:t>
            </a:r>
            <a:r>
              <a:rPr lang="fr-FR" dirty="0">
                <a:solidFill>
                  <a:schemeClr val="tx1"/>
                </a:solidFill>
              </a:rPr>
              <a:t>˄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X2) </a:t>
            </a:r>
            <a:r>
              <a:rPr lang="fr-FR" dirty="0">
                <a:solidFill>
                  <a:schemeClr val="tx1"/>
                </a:solidFill>
              </a:rPr>
              <a:t>˅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(X3 </a:t>
            </a:r>
            <a:r>
              <a:rPr lang="fr-FR" dirty="0">
                <a:solidFill>
                  <a:schemeClr val="tx1"/>
                </a:solidFill>
              </a:rPr>
              <a:t>˄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X4)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est satisfaisable si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X1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et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X2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sont vrais, ou si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X3 et X4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sont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vrais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91380" y="3450652"/>
            <a:ext cx="691699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DNF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Є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P (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problème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qui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peut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être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résolu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en temps polynomial par une machine de Turing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) car </a:t>
            </a:r>
            <a:r>
              <a:rPr lang="fr-FR" dirty="0">
                <a:solidFill>
                  <a:schemeClr val="tx1"/>
                </a:solidFill>
              </a:rPr>
              <a:t>pour que la formule soit </a:t>
            </a:r>
            <a:r>
              <a:rPr lang="fr-FR" dirty="0" smtClean="0">
                <a:solidFill>
                  <a:schemeClr val="tx1"/>
                </a:solidFill>
              </a:rPr>
              <a:t>satisfiable,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</a:t>
            </a:r>
            <a:r>
              <a:rPr lang="fr-FR" dirty="0" smtClean="0">
                <a:solidFill>
                  <a:schemeClr val="tx1"/>
                </a:solidFill>
              </a:rPr>
              <a:t>l </a:t>
            </a:r>
            <a:r>
              <a:rPr lang="fr-FR" dirty="0">
                <a:solidFill>
                  <a:schemeClr val="tx1"/>
                </a:solidFill>
              </a:rPr>
              <a:t>suffit de vérifier si une seule clause est vraie en prenant en compte </a:t>
            </a:r>
            <a:r>
              <a:rPr lang="fr-FR" dirty="0">
                <a:solidFill>
                  <a:srgbClr val="FF0000"/>
                </a:solidFill>
              </a:rPr>
              <a:t>les contradictions éventuelles </a:t>
            </a:r>
            <a:r>
              <a:rPr lang="fr-FR" dirty="0">
                <a:solidFill>
                  <a:schemeClr val="tx1"/>
                </a:solidFill>
              </a:rPr>
              <a:t>entre les littéraux de ces clauses (par exemple entre </a:t>
            </a:r>
            <a:r>
              <a:rPr lang="fr-FR" dirty="0">
                <a:solidFill>
                  <a:srgbClr val="FF0000"/>
                </a:solidFill>
              </a:rPr>
              <a:t>X1 et ˥X1</a:t>
            </a:r>
            <a:r>
              <a:rPr lang="fr-FR" dirty="0">
                <a:solidFill>
                  <a:schemeClr val="tx1"/>
                </a:solidFill>
              </a:rPr>
              <a:t>) 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DNF SAT est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Є P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66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72222E-6 -4.07407E-6 L -4.72222E-6 -0.07222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4" y="1100084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2748971" y="1816162"/>
            <a:ext cx="1098755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55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>
                <a:solidFill>
                  <a:srgbClr val="5A5AFF"/>
                </a:solidFill>
              </a:rPr>
              <a:t>C</a:t>
            </a:r>
            <a:r>
              <a:rPr lang="fr-FR" sz="3200" dirty="0" smtClean="0">
                <a:solidFill>
                  <a:srgbClr val="5A5AFF"/>
                </a:solidFill>
              </a:rPr>
              <a:t>NF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8361" y="1236996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  <a:latin typeface="Söhne"/>
              </a:rPr>
              <a:t>C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NF SAT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(Forme Normale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Conjonctive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où la formule du SAT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est écrite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sous la forme d'une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conjonctions  de disjonction de littéraux.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5120" y="2738379"/>
            <a:ext cx="6798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Söhne"/>
              </a:rPr>
              <a:t>Exemple : la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formule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(X1 </a:t>
            </a:r>
            <a:r>
              <a:rPr lang="fr-FR" dirty="0">
                <a:solidFill>
                  <a:schemeClr val="tx1"/>
                </a:solidFill>
              </a:rPr>
              <a:t>˅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X2) </a:t>
            </a:r>
            <a:r>
              <a:rPr lang="fr-FR" dirty="0">
                <a:solidFill>
                  <a:schemeClr val="tx1"/>
                </a:solidFill>
              </a:rPr>
              <a:t>˄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(X3 </a:t>
            </a:r>
            <a:r>
              <a:rPr lang="fr-FR" dirty="0">
                <a:solidFill>
                  <a:schemeClr val="tx1"/>
                </a:solidFill>
              </a:rPr>
              <a:t>˅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X4)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est satisfaisable si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X1 ou X2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sont vrais,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et X3 ou X4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sont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vrais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91380" y="3376912"/>
            <a:ext cx="69169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Pour qu’une formule CNF SAT soit satisfiable,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</a:t>
            </a:r>
            <a:r>
              <a:rPr lang="fr-FR" dirty="0" smtClean="0">
                <a:solidFill>
                  <a:schemeClr val="tx1"/>
                </a:solidFill>
              </a:rPr>
              <a:t>l faut vérifier si toutes ses clauses sont vraies </a:t>
            </a:r>
            <a:r>
              <a:rPr lang="fr-FR" dirty="0">
                <a:solidFill>
                  <a:schemeClr val="tx1"/>
                </a:solidFill>
              </a:rPr>
              <a:t>en prenant en compte </a:t>
            </a:r>
            <a:r>
              <a:rPr lang="fr-FR" dirty="0">
                <a:solidFill>
                  <a:srgbClr val="FF0000"/>
                </a:solidFill>
              </a:rPr>
              <a:t>les contradictions éventuelles </a:t>
            </a:r>
            <a:r>
              <a:rPr lang="fr-FR" dirty="0">
                <a:solidFill>
                  <a:schemeClr val="tx1"/>
                </a:solidFill>
              </a:rPr>
              <a:t>entre les littéraux de ces </a:t>
            </a:r>
            <a:r>
              <a:rPr lang="fr-FR" dirty="0" smtClean="0">
                <a:solidFill>
                  <a:schemeClr val="tx1"/>
                </a:solidFill>
              </a:rPr>
              <a:t>clauses (par exemple entre </a:t>
            </a:r>
            <a:r>
              <a:rPr lang="fr-FR" dirty="0" smtClean="0">
                <a:solidFill>
                  <a:srgbClr val="FF0000"/>
                </a:solidFill>
              </a:rPr>
              <a:t>X1 et ˥X1</a:t>
            </a:r>
            <a:r>
              <a:rPr lang="fr-FR" dirty="0" smtClean="0">
                <a:solidFill>
                  <a:schemeClr val="tx1"/>
                </a:solidFill>
              </a:rPr>
              <a:t>) 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36" y="1912730"/>
            <a:ext cx="4978656" cy="673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</a:t>
            </a:r>
            <a:r>
              <a:rPr lang="fr-FR" b="1" dirty="0" smtClean="0">
                <a:solidFill>
                  <a:schemeClr val="bg1"/>
                </a:solidFill>
              </a:rPr>
              <a:t>NF SAT est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NP-Complet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7902" y="4254179"/>
            <a:ext cx="6570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  <a:latin typeface="+mj-lt"/>
              </a:rPr>
              <a:t>CNF SAT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est un problème NP-complet et peut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être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utilisée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pour résoudre de nombreux problèmes de décision difficiles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5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10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6838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1626264" y="2536724"/>
            <a:ext cx="755599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39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50"/>
          <p:cNvSpPr txBox="1">
            <a:spLocks noGrp="1"/>
          </p:cNvSpPr>
          <p:nvPr>
            <p:ph type="title"/>
          </p:nvPr>
        </p:nvSpPr>
        <p:spPr>
          <a:xfrm>
            <a:off x="1774500" y="3713272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Sarah Ouhocine</a:t>
            </a:r>
            <a:endParaRPr dirty="0"/>
          </a:p>
        </p:txBody>
      </p:sp>
      <p:sp>
        <p:nvSpPr>
          <p:cNvPr id="1801" name="Google Shape;1801;p50"/>
          <p:cNvSpPr txBox="1">
            <a:spLocks noGrp="1"/>
          </p:cNvSpPr>
          <p:nvPr>
            <p:ph type="title" idx="4"/>
          </p:nvPr>
        </p:nvSpPr>
        <p:spPr>
          <a:xfrm>
            <a:off x="632451" y="83949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u="sng" dirty="0"/>
              <a:t>ÉQUIPE</a:t>
            </a:r>
            <a:endParaRPr u="sng" dirty="0"/>
          </a:p>
        </p:txBody>
      </p:sp>
      <p:sp>
        <p:nvSpPr>
          <p:cNvPr id="1802" name="Google Shape;1802;p50"/>
          <p:cNvSpPr txBox="1">
            <a:spLocks noGrp="1"/>
          </p:cNvSpPr>
          <p:nvPr>
            <p:ph type="title" idx="2"/>
          </p:nvPr>
        </p:nvSpPr>
        <p:spPr>
          <a:xfrm>
            <a:off x="4941478" y="3713272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Djillali Boutouili</a:t>
            </a:r>
            <a:endParaRPr dirty="0"/>
          </a:p>
        </p:txBody>
      </p:sp>
      <p:pic>
        <p:nvPicPr>
          <p:cNvPr id="1805" name="Google Shape;18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460" y="1796550"/>
            <a:ext cx="1467658" cy="178297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6" name="Google Shape;180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0079" y="1796551"/>
            <a:ext cx="1502474" cy="170447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" name="Google Shape;1216;p32"/>
          <p:cNvCxnSpPr/>
          <p:nvPr/>
        </p:nvCxnSpPr>
        <p:spPr>
          <a:xfrm>
            <a:off x="4627958" y="1655790"/>
            <a:ext cx="31752" cy="222461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Image 22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82" y="1893178"/>
            <a:ext cx="1318410" cy="1637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07" name="Google Shape;1807;p50"/>
          <p:cNvSpPr/>
          <p:nvPr/>
        </p:nvSpPr>
        <p:spPr>
          <a:xfrm>
            <a:off x="2216431" y="1551412"/>
            <a:ext cx="457200" cy="457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352" b="81574" l="35625" r="64219">
                        <a14:backgroundMark x1="57762" y1="37741" x2="57762" y2="37741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38" t="24120" r="38502" b="27131"/>
          <a:stretch/>
        </p:blipFill>
        <p:spPr bwMode="auto">
          <a:xfrm>
            <a:off x="5622027" y="1872034"/>
            <a:ext cx="1361440" cy="1578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08" name="Google Shape;1808;p50"/>
          <p:cNvSpPr/>
          <p:nvPr/>
        </p:nvSpPr>
        <p:spPr>
          <a:xfrm>
            <a:off x="5321479" y="1567692"/>
            <a:ext cx="457200" cy="457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87" y="1583008"/>
            <a:ext cx="411384" cy="391708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87" y="1600438"/>
            <a:ext cx="411384" cy="391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2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71598" y="1236996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2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où la formule du </a:t>
            </a:r>
            <a:r>
              <a:rPr lang="fr-FR" dirty="0" smtClean="0">
                <a:solidFill>
                  <a:schemeClr val="tx1"/>
                </a:solidFill>
              </a:rPr>
              <a:t>SAT se </a:t>
            </a:r>
            <a:r>
              <a:rPr lang="fr-FR" dirty="0">
                <a:solidFill>
                  <a:schemeClr val="tx1"/>
                </a:solidFill>
              </a:rPr>
              <a:t>présente sous la forme d'une </a:t>
            </a:r>
            <a:r>
              <a:rPr lang="fr-FR" dirty="0" smtClean="0">
                <a:solidFill>
                  <a:schemeClr val="tx1"/>
                </a:solidFill>
              </a:rPr>
              <a:t>CNF avec </a:t>
            </a:r>
            <a:r>
              <a:rPr lang="fr-FR" dirty="0">
                <a:solidFill>
                  <a:schemeClr val="tx1"/>
                </a:solidFill>
              </a:rPr>
              <a:t>deux littéraux par </a:t>
            </a:r>
            <a:r>
              <a:rPr lang="fr-FR" dirty="0" smtClean="0">
                <a:solidFill>
                  <a:schemeClr val="tx1"/>
                </a:solidFill>
              </a:rPr>
              <a:t>clause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8" y="1882559"/>
            <a:ext cx="3124361" cy="7175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92863" y="2782060"/>
            <a:ext cx="6916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2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Є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P (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problème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qui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peut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être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résolu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en temps polynomial par une machine de Turing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) car </a:t>
            </a:r>
            <a:r>
              <a:rPr lang="fr-FR" dirty="0" smtClean="0">
                <a:solidFill>
                  <a:schemeClr val="tx1"/>
                </a:solidFill>
              </a:rPr>
              <a:t>pour chaque clause on peut utiliser l’équivalence :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2 SAT est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Є P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17149" y="3429705"/>
            <a:ext cx="1383712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</a:rPr>
              <a:t>a </a:t>
            </a: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b </a:t>
            </a:r>
            <a:r>
              <a:rPr lang="fr-FR" b="1" dirty="0">
                <a:solidFill>
                  <a:schemeClr val="tx1"/>
                </a:solidFill>
              </a:rPr>
              <a:t>≡</a:t>
            </a:r>
            <a:r>
              <a:rPr lang="fr-FR" dirty="0">
                <a:solidFill>
                  <a:schemeClr val="tx1"/>
                </a:solidFill>
              </a:rPr>
              <a:t> ˥a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b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30309" y="3876750"/>
            <a:ext cx="69169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Exemple </a:t>
            </a:r>
            <a:r>
              <a:rPr lang="fr-FR" dirty="0" smtClean="0">
                <a:solidFill>
                  <a:schemeClr val="tx1"/>
                </a:solidFill>
              </a:rPr>
              <a:t>: pour la clause (</a:t>
            </a:r>
            <a:r>
              <a:rPr lang="fr-FR" b="1" dirty="0" smtClean="0">
                <a:solidFill>
                  <a:schemeClr val="tx1"/>
                </a:solidFill>
              </a:rPr>
              <a:t>X1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∨ X2)</a:t>
            </a:r>
            <a:r>
              <a:rPr lang="fr-FR" dirty="0" smtClean="0">
                <a:solidFill>
                  <a:schemeClr val="tx1"/>
                </a:solidFill>
              </a:rPr>
              <a:t> 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2843" y="4248164"/>
            <a:ext cx="1864613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X1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X2  </a:t>
            </a:r>
            <a:r>
              <a:rPr lang="fr-FR" b="1" dirty="0">
                <a:solidFill>
                  <a:schemeClr val="tx1"/>
                </a:solidFill>
              </a:rPr>
              <a:t>≡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˥X1 </a:t>
            </a: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X2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55367" y="4477716"/>
            <a:ext cx="4534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100" dirty="0" smtClean="0">
                <a:solidFill>
                  <a:schemeClr val="tx1"/>
                </a:solidFill>
              </a:rPr>
              <a:t>i.e.  </a:t>
            </a:r>
            <a:endParaRPr lang="fr-FR" sz="11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Image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2784142" y="4678284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 2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44368" y="4681643"/>
            <a:ext cx="4281941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Si X1 est faux, alors X2 doit être vrai car vrai </a:t>
            </a:r>
            <a:r>
              <a:rPr lang="fr-F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vrai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74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9" grpId="0" animBg="1"/>
      <p:bldP spid="16" grpId="0"/>
      <p:bldP spid="17" grpId="0" animBg="1"/>
      <p:bldP spid="18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6838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2325805" y="2529350"/>
            <a:ext cx="755599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4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HORN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71598" y="1236996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HORN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où la formule du </a:t>
            </a:r>
            <a:r>
              <a:rPr lang="fr-FR" dirty="0" smtClean="0">
                <a:solidFill>
                  <a:schemeClr val="tx1"/>
                </a:solidFill>
              </a:rPr>
              <a:t>SAT se </a:t>
            </a:r>
            <a:r>
              <a:rPr lang="fr-FR" dirty="0">
                <a:solidFill>
                  <a:schemeClr val="tx1"/>
                </a:solidFill>
              </a:rPr>
              <a:t>présente sous la forme d'une </a:t>
            </a:r>
            <a:r>
              <a:rPr lang="fr-FR" dirty="0" smtClean="0">
                <a:solidFill>
                  <a:schemeClr val="tx1"/>
                </a:solidFill>
              </a:rPr>
              <a:t>CNF avec au plus 1 littéral positif </a:t>
            </a:r>
            <a:r>
              <a:rPr lang="fr-FR" dirty="0">
                <a:solidFill>
                  <a:schemeClr val="tx1"/>
                </a:solidFill>
              </a:rPr>
              <a:t>par </a:t>
            </a:r>
            <a:r>
              <a:rPr lang="fr-FR" dirty="0" smtClean="0">
                <a:solidFill>
                  <a:schemeClr val="tx1"/>
                </a:solidFill>
              </a:rPr>
              <a:t>clause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598" y="1875622"/>
            <a:ext cx="6916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HORN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Є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P (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problème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qui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peut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être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résolu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en temps polynomial par une machine de Turing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) car </a:t>
            </a:r>
            <a:r>
              <a:rPr lang="fr-FR" dirty="0" smtClean="0">
                <a:solidFill>
                  <a:schemeClr val="tx1"/>
                </a:solidFill>
              </a:rPr>
              <a:t>pour chaque clause on peut utiliser l’équivalence :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HORN SAT             est Є P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9083" y="2481025"/>
            <a:ext cx="1383712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</a:rPr>
              <a:t>a </a:t>
            </a: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b </a:t>
            </a:r>
            <a:r>
              <a:rPr lang="fr-FR" b="1" dirty="0">
                <a:solidFill>
                  <a:schemeClr val="tx1"/>
                </a:solidFill>
              </a:rPr>
              <a:t>≡</a:t>
            </a:r>
            <a:r>
              <a:rPr lang="fr-FR" dirty="0">
                <a:solidFill>
                  <a:schemeClr val="tx1"/>
                </a:solidFill>
              </a:rPr>
              <a:t> ˥a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b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4781" y="2967261"/>
            <a:ext cx="69169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Exemple </a:t>
            </a:r>
            <a:r>
              <a:rPr lang="fr-FR" dirty="0" smtClean="0">
                <a:solidFill>
                  <a:schemeClr val="tx1"/>
                </a:solidFill>
              </a:rPr>
              <a:t>: pour la clause (˥</a:t>
            </a:r>
            <a:r>
              <a:rPr lang="fr-FR" b="1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B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C</a:t>
            </a:r>
            <a:r>
              <a:rPr lang="fr-FR" b="1" dirty="0" smtClean="0">
                <a:solidFill>
                  <a:schemeClr val="tx1"/>
                </a:solidFill>
              </a:rPr>
              <a:t> ∨ </a:t>
            </a:r>
            <a:r>
              <a:rPr lang="fr-FR" b="1" dirty="0">
                <a:solidFill>
                  <a:srgbClr val="00B050"/>
                </a:solidFill>
              </a:rPr>
              <a:t>D</a:t>
            </a:r>
            <a:r>
              <a:rPr lang="fr-FR" b="1" dirty="0" smtClean="0">
                <a:solidFill>
                  <a:schemeClr val="tx1"/>
                </a:solidFill>
              </a:rPr>
              <a:t> ) tels que D est le littéral positif</a:t>
            </a:r>
            <a:r>
              <a:rPr lang="fr-FR" dirty="0" smtClean="0">
                <a:solidFill>
                  <a:schemeClr val="tx1"/>
                </a:solidFill>
              </a:rPr>
              <a:t> 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77984" y="4019394"/>
            <a:ext cx="2988319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</a:rPr>
              <a:t>˥</a:t>
            </a:r>
            <a:r>
              <a:rPr lang="fr-FR" dirty="0" smtClean="0">
                <a:solidFill>
                  <a:schemeClr val="tx1"/>
                </a:solidFill>
              </a:rPr>
              <a:t>(A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B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C</a:t>
            </a:r>
            <a:r>
              <a:rPr lang="fr-FR" dirty="0" smtClean="0">
                <a:solidFill>
                  <a:schemeClr val="tx1"/>
                </a:solidFill>
              </a:rPr>
              <a:t>)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D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≡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(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B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</a:t>
            </a:r>
            <a:r>
              <a:rPr lang="fr-FR" dirty="0">
                <a:solidFill>
                  <a:schemeClr val="tx1"/>
                </a:solidFill>
              </a:rPr>
              <a:t> C</a:t>
            </a:r>
            <a:r>
              <a:rPr lang="fr-FR" dirty="0" smtClean="0">
                <a:solidFill>
                  <a:schemeClr val="tx1"/>
                </a:solidFill>
              </a:rPr>
              <a:t>) </a:t>
            </a:r>
            <a:r>
              <a:rPr lang="fr-F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 smtClean="0">
                <a:solidFill>
                  <a:schemeClr val="tx1"/>
                </a:solidFill>
              </a:rPr>
              <a:t> 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15258" y="4337610"/>
            <a:ext cx="4534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100" dirty="0" smtClean="0">
                <a:solidFill>
                  <a:schemeClr val="tx1"/>
                </a:solidFill>
              </a:rPr>
              <a:t>i.e.  </a:t>
            </a:r>
            <a:endParaRPr lang="fr-FR" sz="11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Image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2814328" y="4671101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192441" y="4556285"/>
            <a:ext cx="4799712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Si A, B et C sont vrais, alors D doit être vrai car vrai </a:t>
            </a:r>
            <a:r>
              <a:rPr lang="fr-F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vrai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71598" y="3357566"/>
            <a:ext cx="653636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On revient à 2-SAT en considérant tous les littéraux négatifs comme étant un seul littéral (1</a:t>
            </a:r>
            <a:r>
              <a:rPr lang="fr-FR" baseline="30000" dirty="0" smtClean="0">
                <a:solidFill>
                  <a:schemeClr val="tx1"/>
                </a:solidFill>
                <a:latin typeface="+mj-lt"/>
              </a:rPr>
              <a:t>er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)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14748" y="-22122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33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9" grpId="0" animBg="1"/>
      <p:bldP spid="16" grpId="0"/>
      <p:bldP spid="17" grpId="0" animBg="1"/>
      <p:bldP spid="18" grpId="0"/>
      <p:bldP spid="19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6838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3020499" y="2504645"/>
            <a:ext cx="1035307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73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1278;p36"/>
          <p:cNvSpPr txBox="1">
            <a:spLocks/>
          </p:cNvSpPr>
          <p:nvPr/>
        </p:nvSpPr>
        <p:spPr>
          <a:xfrm>
            <a:off x="1467406" y="929032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DUAL HORN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3003" y="1809835"/>
            <a:ext cx="651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DUAL HORN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</a:t>
            </a:r>
            <a:r>
              <a:rPr lang="fr-FR" dirty="0" smtClean="0">
                <a:solidFill>
                  <a:schemeClr val="tx1"/>
                </a:solidFill>
              </a:rPr>
              <a:t>où </a:t>
            </a:r>
            <a:r>
              <a:rPr lang="fr-FR" dirty="0">
                <a:solidFill>
                  <a:schemeClr val="tx1"/>
                </a:solidFill>
              </a:rPr>
              <a:t>la formule du </a:t>
            </a:r>
            <a:r>
              <a:rPr lang="fr-FR" dirty="0" smtClean="0">
                <a:solidFill>
                  <a:schemeClr val="tx1"/>
                </a:solidFill>
              </a:rPr>
              <a:t>SAT se </a:t>
            </a:r>
            <a:r>
              <a:rPr lang="fr-FR" dirty="0">
                <a:solidFill>
                  <a:schemeClr val="tx1"/>
                </a:solidFill>
              </a:rPr>
              <a:t>présente sous la forme d'une </a:t>
            </a:r>
            <a:r>
              <a:rPr lang="fr-FR" dirty="0" smtClean="0">
                <a:solidFill>
                  <a:schemeClr val="tx1"/>
                </a:solidFill>
              </a:rPr>
              <a:t>CNF avec au plus 1 littéral négatif </a:t>
            </a:r>
            <a:r>
              <a:rPr lang="fr-FR" dirty="0">
                <a:solidFill>
                  <a:schemeClr val="tx1"/>
                </a:solidFill>
              </a:rPr>
              <a:t>par </a:t>
            </a:r>
            <a:r>
              <a:rPr lang="fr-FR" dirty="0" smtClean="0">
                <a:solidFill>
                  <a:schemeClr val="tx1"/>
                </a:solidFill>
              </a:rPr>
              <a:t>clause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3068" y="2882662"/>
            <a:ext cx="65642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DUAL HORN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Є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P (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problème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qui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peut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être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résolu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en temps polynomial par une machine de Turing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) car chaque formule DUAL HORN SAT peut être transformée en une formule HORN SAT </a:t>
            </a:r>
            <a:r>
              <a:rPr lang="fr-FR" dirty="0" smtClean="0">
                <a:solidFill>
                  <a:schemeClr val="tx1"/>
                </a:solidFill>
              </a:rPr>
              <a:t>en </a:t>
            </a:r>
            <a:r>
              <a:rPr lang="fr-FR" dirty="0">
                <a:solidFill>
                  <a:schemeClr val="tx1"/>
                </a:solidFill>
              </a:rPr>
              <a:t>inversant </a:t>
            </a:r>
            <a:r>
              <a:rPr lang="fr-FR" dirty="0" smtClean="0">
                <a:solidFill>
                  <a:srgbClr val="00B050"/>
                </a:solidFill>
              </a:rPr>
              <a:t>tous les </a:t>
            </a:r>
            <a:r>
              <a:rPr lang="fr-FR" dirty="0">
                <a:solidFill>
                  <a:srgbClr val="00B050"/>
                </a:solidFill>
              </a:rPr>
              <a:t>littéraux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des</a:t>
            </a:r>
            <a:r>
              <a:rPr lang="fr-FR" dirty="0" smtClean="0">
                <a:solidFill>
                  <a:schemeClr val="tx1"/>
                </a:solidFill>
              </a:rPr>
              <a:t> clauses, puis en ré-inversant à nouveau les littéraux du résultat final pour avoir la solution du problème original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33187" y="4620280"/>
            <a:ext cx="1710813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DUAL HORN SAT             est Є P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52607" y="4111046"/>
            <a:ext cx="69169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Exemple</a:t>
            </a:r>
            <a:r>
              <a:rPr lang="fr-FR" dirty="0" smtClean="0">
                <a:solidFill>
                  <a:schemeClr val="tx1"/>
                </a:solidFill>
              </a:rPr>
              <a:t>  : clause (</a:t>
            </a:r>
            <a:r>
              <a:rPr lang="fr-FR" b="1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∨ B </a:t>
            </a:r>
            <a:r>
              <a:rPr lang="fr-FR" b="1" dirty="0">
                <a:solidFill>
                  <a:schemeClr val="tx1"/>
                </a:solidFill>
              </a:rPr>
              <a:t>∨ C</a:t>
            </a:r>
            <a:r>
              <a:rPr lang="fr-FR" b="1" dirty="0" smtClean="0">
                <a:solidFill>
                  <a:schemeClr val="tx1"/>
                </a:solidFill>
              </a:rPr>
              <a:t> ∨ </a:t>
            </a:r>
            <a:r>
              <a:rPr lang="fr-FR" dirty="0" smtClean="0">
                <a:solidFill>
                  <a:srgbClr val="FF0000"/>
                </a:solidFill>
              </a:rPr>
              <a:t>˥</a:t>
            </a:r>
            <a:r>
              <a:rPr lang="fr-FR" b="1" dirty="0">
                <a:solidFill>
                  <a:srgbClr val="FF0000"/>
                </a:solidFill>
              </a:rPr>
              <a:t>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) ,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D</a:t>
            </a:r>
            <a:r>
              <a:rPr lang="fr-FR" b="1" dirty="0" smtClean="0">
                <a:solidFill>
                  <a:schemeClr val="tx1"/>
                </a:solidFill>
              </a:rPr>
              <a:t> est le littéral négatif</a:t>
            </a:r>
            <a:r>
              <a:rPr lang="fr-FR" dirty="0" smtClean="0">
                <a:solidFill>
                  <a:schemeClr val="tx1"/>
                </a:solidFill>
              </a:rPr>
              <a:t> 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Image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2679085" y="4712612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Connecteur droit 20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7579" y="2446732"/>
            <a:ext cx="5006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Söhne"/>
              </a:rPr>
              <a:t>DUAL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HORN SAT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est la </a:t>
            </a:r>
            <a:r>
              <a:rPr lang="fr-FR" dirty="0" smtClean="0">
                <a:solidFill>
                  <a:schemeClr val="tx1"/>
                </a:solidFill>
              </a:rPr>
              <a:t>version </a:t>
            </a:r>
            <a:r>
              <a:rPr lang="fr-FR" dirty="0">
                <a:solidFill>
                  <a:schemeClr val="tx1"/>
                </a:solidFill>
              </a:rPr>
              <a:t>symétrique de HORN </a:t>
            </a:r>
            <a:r>
              <a:rPr lang="fr-FR" dirty="0" smtClean="0">
                <a:solidFill>
                  <a:schemeClr val="tx1"/>
                </a:solidFill>
              </a:rPr>
              <a:t>SAT 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523616" y="4554878"/>
            <a:ext cx="3599062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B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C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rgbClr val="FF0000"/>
                </a:solidFill>
              </a:rPr>
              <a:t>˥</a:t>
            </a:r>
            <a:r>
              <a:rPr lang="fr-FR" b="1" dirty="0">
                <a:solidFill>
                  <a:srgbClr val="FF0000"/>
                </a:solidFill>
              </a:rPr>
              <a:t>D</a:t>
            </a:r>
            <a:r>
              <a:rPr lang="fr-FR" b="1" dirty="0" smtClean="0">
                <a:solidFill>
                  <a:schemeClr val="tx1"/>
                </a:solidFill>
              </a:rPr>
              <a:t> ======&gt;</a:t>
            </a:r>
            <a:r>
              <a:rPr lang="fr-FR" dirty="0" smtClean="0">
                <a:solidFill>
                  <a:schemeClr val="tx1"/>
                </a:solidFill>
              </a:rPr>
              <a:t> ˥</a:t>
            </a:r>
            <a:r>
              <a:rPr lang="fr-FR" b="1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B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C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b="1" dirty="0">
                <a:solidFill>
                  <a:srgbClr val="00B050"/>
                </a:solidFill>
              </a:rPr>
              <a:t>D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560895" y="4566145"/>
            <a:ext cx="2118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2912393" y="4563690"/>
            <a:ext cx="2118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3256525" y="4563690"/>
            <a:ext cx="2118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3593281" y="4578438"/>
            <a:ext cx="2118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769224" y="4493323"/>
            <a:ext cx="830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tx1"/>
                </a:solidFill>
              </a:rPr>
              <a:t>[ </a:t>
            </a:r>
            <a:r>
              <a:rPr lang="fr-FR" sz="800" dirty="0" smtClean="0">
                <a:solidFill>
                  <a:schemeClr val="tx1"/>
                </a:solidFill>
              </a:rPr>
              <a:t>HORN SAT </a:t>
            </a:r>
            <a:r>
              <a:rPr lang="fr-FR" sz="8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9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  <p:bldP spid="30" grpId="0" animBg="1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6838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3986519" y="2504644"/>
            <a:ext cx="1035307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259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1278;p36"/>
          <p:cNvSpPr txBox="1">
            <a:spLocks/>
          </p:cNvSpPr>
          <p:nvPr/>
        </p:nvSpPr>
        <p:spPr>
          <a:xfrm>
            <a:off x="1452722" y="92761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RENAMABLE HORN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3003" y="1809835"/>
            <a:ext cx="6518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1"/>
                </a:solidFill>
              </a:rPr>
              <a:t>RENAMABLE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HORN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</a:t>
            </a:r>
            <a:r>
              <a:rPr lang="fr-FR" dirty="0" smtClean="0">
                <a:solidFill>
                  <a:schemeClr val="tx1"/>
                </a:solidFill>
              </a:rPr>
              <a:t>où </a:t>
            </a:r>
            <a:r>
              <a:rPr lang="fr-FR" dirty="0">
                <a:solidFill>
                  <a:schemeClr val="tx1"/>
                </a:solidFill>
              </a:rPr>
              <a:t>la formule du </a:t>
            </a:r>
            <a:r>
              <a:rPr lang="fr-FR" dirty="0" smtClean="0">
                <a:solidFill>
                  <a:schemeClr val="tx1"/>
                </a:solidFill>
              </a:rPr>
              <a:t>SAT se </a:t>
            </a:r>
            <a:r>
              <a:rPr lang="fr-FR" dirty="0">
                <a:solidFill>
                  <a:schemeClr val="tx1"/>
                </a:solidFill>
              </a:rPr>
              <a:t>présente sous la forme d'une </a:t>
            </a:r>
            <a:r>
              <a:rPr lang="fr-FR" dirty="0" smtClean="0">
                <a:solidFill>
                  <a:schemeClr val="tx1"/>
                </a:solidFill>
              </a:rPr>
              <a:t>CNF où </a:t>
            </a:r>
            <a:r>
              <a:rPr lang="fr-FR" dirty="0">
                <a:solidFill>
                  <a:schemeClr val="tx1"/>
                </a:solidFill>
              </a:rPr>
              <a:t>chaque clause a </a:t>
            </a:r>
            <a:r>
              <a:rPr lang="fr-FR" dirty="0" smtClean="0">
                <a:solidFill>
                  <a:schemeClr val="tx1"/>
                </a:solidFill>
              </a:rPr>
              <a:t>plus d’un littéral </a:t>
            </a:r>
            <a:r>
              <a:rPr lang="fr-FR" dirty="0">
                <a:solidFill>
                  <a:schemeClr val="tx1"/>
                </a:solidFill>
              </a:rPr>
              <a:t>positif et où il est possible de renommer </a:t>
            </a:r>
            <a:r>
              <a:rPr lang="fr-FR" dirty="0" smtClean="0">
                <a:solidFill>
                  <a:schemeClr val="tx1"/>
                </a:solidFill>
              </a:rPr>
              <a:t>(inverser) les </a:t>
            </a:r>
            <a:r>
              <a:rPr lang="fr-FR" dirty="0">
                <a:solidFill>
                  <a:schemeClr val="tx1"/>
                </a:solidFill>
              </a:rPr>
              <a:t>variables de telle sorte que toutes les clauses aient exactement un seul </a:t>
            </a:r>
            <a:r>
              <a:rPr lang="fr-FR" dirty="0" smtClean="0">
                <a:solidFill>
                  <a:schemeClr val="tx1"/>
                </a:solidFill>
              </a:rPr>
              <a:t>littéral positif (HORN SAT)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3068" y="2882662"/>
            <a:ext cx="65642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RENAMABLE HORN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Є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P (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problème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qui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peut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être 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résolu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en temps polynomial par une machine de Turing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) car chaque formule RENAMABLE HORN SAT peut être transformée en une formule HORN SAT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17769" y="4406425"/>
            <a:ext cx="1726232" cy="73866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RENAMABLE HORN SAT             est Є P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59082" y="3845576"/>
            <a:ext cx="69169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Exemple</a:t>
            </a:r>
            <a:r>
              <a:rPr lang="fr-FR" dirty="0" smtClean="0">
                <a:solidFill>
                  <a:schemeClr val="tx1"/>
                </a:solidFill>
              </a:rPr>
              <a:t>  : clause (˥</a:t>
            </a:r>
            <a:r>
              <a:rPr lang="fr-FR" b="1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∨ </a:t>
            </a:r>
            <a:r>
              <a:rPr lang="fr-FR" b="1" dirty="0">
                <a:solidFill>
                  <a:srgbClr val="00B050"/>
                </a:solidFill>
              </a:rPr>
              <a:t>B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C</a:t>
            </a:r>
            <a:r>
              <a:rPr lang="fr-FR" b="1" dirty="0" smtClean="0">
                <a:solidFill>
                  <a:schemeClr val="tx1"/>
                </a:solidFill>
              </a:rPr>
              <a:t> ∨ </a:t>
            </a:r>
            <a:r>
              <a:rPr lang="fr-FR" b="1" dirty="0">
                <a:solidFill>
                  <a:srgbClr val="00B050"/>
                </a:solidFill>
              </a:rPr>
              <a:t>D</a:t>
            </a:r>
            <a:r>
              <a:rPr lang="fr-FR" b="1" dirty="0" smtClean="0">
                <a:solidFill>
                  <a:schemeClr val="tx1"/>
                </a:solidFill>
              </a:rPr>
              <a:t> ) , X2 et X4 sont des littéraux positifs</a:t>
            </a:r>
            <a:r>
              <a:rPr lang="fr-FR" dirty="0" smtClean="0">
                <a:solidFill>
                  <a:schemeClr val="tx1"/>
                </a:solidFill>
              </a:rPr>
              <a:t> 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Image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2679085" y="4712612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Connecteur droit 20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86801" y="4200921"/>
            <a:ext cx="3667992" cy="307777"/>
          </a:xfrm>
          <a:prstGeom prst="rect">
            <a:avLst/>
          </a:prstGeom>
          <a:solidFill>
            <a:srgbClr val="0000C8"/>
          </a:solidFill>
        </p:spPr>
        <p:txBody>
          <a:bodyPr wrap="non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B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C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D</a:t>
            </a:r>
            <a:r>
              <a:rPr lang="fr-FR" b="1" dirty="0" smtClean="0">
                <a:solidFill>
                  <a:schemeClr val="tx1"/>
                </a:solidFill>
              </a:rPr>
              <a:t> ======&gt;</a:t>
            </a:r>
            <a:r>
              <a:rPr lang="fr-FR" dirty="0" smtClean="0">
                <a:solidFill>
                  <a:schemeClr val="tx1"/>
                </a:solidFill>
              </a:rPr>
              <a:t> ˥</a:t>
            </a:r>
            <a:r>
              <a:rPr lang="fr-FR" b="1" dirty="0" smtClean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B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dirty="0" smtClean="0">
                <a:solidFill>
                  <a:schemeClr val="tx1"/>
                </a:solidFill>
              </a:rPr>
              <a:t>˥</a:t>
            </a:r>
            <a:r>
              <a:rPr lang="fr-FR" b="1" dirty="0">
                <a:solidFill>
                  <a:schemeClr val="tx1"/>
                </a:solidFill>
              </a:rPr>
              <a:t>C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∨ </a:t>
            </a:r>
            <a:r>
              <a:rPr lang="fr-FR" b="1" dirty="0">
                <a:solidFill>
                  <a:srgbClr val="00B050"/>
                </a:solidFill>
              </a:rPr>
              <a:t>D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>
          <a:xfrm>
            <a:off x="3040006" y="4224030"/>
            <a:ext cx="21180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05662" y="4146739"/>
            <a:ext cx="830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tx1"/>
                </a:solidFill>
              </a:rPr>
              <a:t>[ </a:t>
            </a:r>
            <a:r>
              <a:rPr lang="fr-FR" sz="800" dirty="0" smtClean="0">
                <a:solidFill>
                  <a:schemeClr val="tx1"/>
                </a:solidFill>
              </a:rPr>
              <a:t>HORN SAT </a:t>
            </a:r>
            <a:r>
              <a:rPr lang="fr-FR" sz="8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37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0086 4.93827E-6 L 0.00086 -0.07223 " pathEditMode="relative" rAng="0" ptsTypes="AA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  <p:bldP spid="30" grpId="0" animBg="1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3653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4984955" y="2553079"/>
            <a:ext cx="722671" cy="5777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85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3</a:t>
            </a:r>
            <a:r>
              <a:rPr lang="fr-FR" sz="3200" dirty="0">
                <a:solidFill>
                  <a:srgbClr val="5A5AFF"/>
                </a:solidFill>
              </a:rPr>
              <a:t> </a:t>
            </a:r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12605" y="1236996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3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SAT, où la formule du </a:t>
            </a:r>
            <a:r>
              <a:rPr lang="fr-FR" dirty="0" smtClean="0">
                <a:solidFill>
                  <a:schemeClr val="tx1"/>
                </a:solidFill>
              </a:rPr>
              <a:t>SAT se </a:t>
            </a:r>
            <a:r>
              <a:rPr lang="fr-FR" dirty="0">
                <a:solidFill>
                  <a:schemeClr val="tx1"/>
                </a:solidFill>
              </a:rPr>
              <a:t>présente sous la forme d'une </a:t>
            </a:r>
            <a:r>
              <a:rPr lang="fr-FR" dirty="0" smtClean="0">
                <a:solidFill>
                  <a:schemeClr val="tx1"/>
                </a:solidFill>
              </a:rPr>
              <a:t>CNF avec trois </a:t>
            </a:r>
            <a:r>
              <a:rPr lang="fr-FR" dirty="0">
                <a:solidFill>
                  <a:schemeClr val="tx1"/>
                </a:solidFill>
              </a:rPr>
              <a:t>littéraux par </a:t>
            </a:r>
            <a:r>
              <a:rPr lang="fr-FR" dirty="0" smtClean="0">
                <a:solidFill>
                  <a:schemeClr val="tx1"/>
                </a:solidFill>
              </a:rPr>
              <a:t>clause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3-SAT est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NP-complet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54" y="1865828"/>
            <a:ext cx="3968954" cy="8191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8195" y="4097060"/>
            <a:ext cx="6570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3 SAT est le </a:t>
            </a:r>
            <a:r>
              <a:rPr lang="fr-FR" dirty="0">
                <a:solidFill>
                  <a:schemeClr val="tx1"/>
                </a:solidFill>
              </a:rPr>
              <a:t>problème NP-complet le plus connu et le plus couramment utilisé pour prouver la </a:t>
            </a:r>
            <a:r>
              <a:rPr lang="fr-FR" dirty="0" smtClean="0">
                <a:solidFill>
                  <a:schemeClr val="tx1"/>
                </a:solidFill>
              </a:rPr>
              <a:t>NP-Complétude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28195" y="2897147"/>
            <a:ext cx="6840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Söhne"/>
              </a:rPr>
              <a:t>Exemple 3 SAT : (A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B V C)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(A V ¬B V D)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(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¬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A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¬B V D)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(¬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A V ¬C V ¬D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) …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3447" y="3361713"/>
            <a:ext cx="676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3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consiste à trouver une affectation de valeurs aux variables qui rende la formule vraie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380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5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6838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/>
          <p:cNvSpPr/>
          <p:nvPr/>
        </p:nvSpPr>
        <p:spPr>
          <a:xfrm>
            <a:off x="4529058" y="3266768"/>
            <a:ext cx="772987" cy="748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04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4"/>
          <p:cNvSpPr txBox="1">
            <a:spLocks noGrp="1"/>
          </p:cNvSpPr>
          <p:nvPr>
            <p:ph type="title" idx="4"/>
          </p:nvPr>
        </p:nvSpPr>
        <p:spPr>
          <a:xfrm>
            <a:off x="1840803" y="2368873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252" name="Google Shape;1252;p34"/>
          <p:cNvSpPr txBox="1">
            <a:spLocks noGrp="1"/>
          </p:cNvSpPr>
          <p:nvPr>
            <p:ph type="title" idx="14"/>
          </p:nvPr>
        </p:nvSpPr>
        <p:spPr>
          <a:xfrm>
            <a:off x="5194833" y="1142862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dirty="0"/>
          </a:p>
        </p:txBody>
      </p:sp>
      <p:sp>
        <p:nvSpPr>
          <p:cNvPr id="1253" name="Google Shape;1253;p34"/>
          <p:cNvSpPr txBox="1">
            <a:spLocks noGrp="1"/>
          </p:cNvSpPr>
          <p:nvPr>
            <p:ph type="title" idx="5"/>
          </p:nvPr>
        </p:nvSpPr>
        <p:spPr>
          <a:xfrm flipH="1">
            <a:off x="1840803" y="3582447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254" name="Google Shape;1254;p34"/>
          <p:cNvSpPr txBox="1">
            <a:spLocks noGrp="1"/>
          </p:cNvSpPr>
          <p:nvPr>
            <p:ph type="title" idx="15"/>
          </p:nvPr>
        </p:nvSpPr>
        <p:spPr>
          <a:xfrm flipH="1">
            <a:off x="5194833" y="2278484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</a:t>
            </a:r>
            <a:endParaRPr dirty="0"/>
          </a:p>
        </p:txBody>
      </p:sp>
      <p:sp>
        <p:nvSpPr>
          <p:cNvPr id="1255" name="Google Shape;1255;p34"/>
          <p:cNvSpPr txBox="1">
            <a:spLocks noGrp="1"/>
          </p:cNvSpPr>
          <p:nvPr>
            <p:ph type="title" idx="6"/>
          </p:nvPr>
        </p:nvSpPr>
        <p:spPr>
          <a:xfrm>
            <a:off x="642355" y="14202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SOMMAIRE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56" name="Google Shape;1256;p34"/>
          <p:cNvSpPr txBox="1">
            <a:spLocks noGrp="1"/>
          </p:cNvSpPr>
          <p:nvPr>
            <p:ph type="subTitle" idx="3"/>
          </p:nvPr>
        </p:nvSpPr>
        <p:spPr>
          <a:xfrm flipH="1">
            <a:off x="2599803" y="3635979"/>
            <a:ext cx="3287523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1600" b="1" dirty="0" smtClean="0"/>
              <a:t>Théorème de </a:t>
            </a:r>
          </a:p>
          <a:p>
            <a:pPr marL="0" indent="0"/>
            <a:r>
              <a:rPr lang="fr-FR" sz="1600" b="1" dirty="0" smtClean="0"/>
              <a:t>Dichotomie de Schaefer</a:t>
            </a:r>
            <a:endParaRPr lang="fr-FR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1257" name="Google Shape;1257;p34"/>
          <p:cNvSpPr txBox="1">
            <a:spLocks noGrp="1"/>
          </p:cNvSpPr>
          <p:nvPr>
            <p:ph type="title"/>
          </p:nvPr>
        </p:nvSpPr>
        <p:spPr>
          <a:xfrm>
            <a:off x="1993548" y="2263840"/>
            <a:ext cx="68667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 smtClean="0">
                <a:latin typeface="Encode Sans"/>
                <a:ea typeface="Encode Sans"/>
                <a:cs typeface="Encode Sans"/>
                <a:sym typeface="Encode Sans"/>
              </a:rPr>
              <a:t>SAT</a:t>
            </a:r>
            <a:endParaRPr sz="900" b="1"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58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2599803" y="253902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Variantes de SAT</a:t>
            </a:r>
            <a:endParaRPr sz="1800" b="1" dirty="0"/>
          </a:p>
        </p:txBody>
      </p:sp>
      <p:sp>
        <p:nvSpPr>
          <p:cNvPr id="1260" name="Google Shape;1260;p34"/>
          <p:cNvSpPr txBox="1">
            <a:spLocks noGrp="1"/>
          </p:cNvSpPr>
          <p:nvPr>
            <p:ph type="title" idx="7"/>
          </p:nvPr>
        </p:nvSpPr>
        <p:spPr>
          <a:xfrm>
            <a:off x="5139904" y="1090096"/>
            <a:ext cx="888545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 smtClean="0"/>
              <a:t>R</a:t>
            </a:r>
            <a:r>
              <a:rPr lang="fr-FR" sz="900" b="1" dirty="0" smtClean="0"/>
              <a:t>ÉDUCTION</a:t>
            </a:r>
            <a:endParaRPr lang="fr-FR" sz="900" b="1" dirty="0"/>
          </a:p>
        </p:txBody>
      </p:sp>
      <p:sp>
        <p:nvSpPr>
          <p:cNvPr id="1261" name="Google Shape;1261;p34"/>
          <p:cNvSpPr txBox="1">
            <a:spLocks noGrp="1"/>
          </p:cNvSpPr>
          <p:nvPr>
            <p:ph type="subTitle" idx="8"/>
          </p:nvPr>
        </p:nvSpPr>
        <p:spPr>
          <a:xfrm>
            <a:off x="6028449" y="1223848"/>
            <a:ext cx="273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2-Colorable </a:t>
            </a:r>
            <a:r>
              <a:rPr lang="en" sz="1800" b="1" dirty="0"/>
              <a:t>P</a:t>
            </a:r>
            <a:r>
              <a:rPr lang="en" sz="1800" b="1" dirty="0" smtClean="0"/>
              <a:t>erfect     </a:t>
            </a:r>
            <a:r>
              <a:rPr lang="en" sz="1800" b="1" dirty="0" smtClean="0">
                <a:solidFill>
                  <a:schemeClr val="bg1"/>
                </a:solidFill>
              </a:rPr>
              <a:t>_  ____</a:t>
            </a:r>
            <a:r>
              <a:rPr lang="en" sz="1800" b="1" dirty="0" smtClean="0"/>
              <a:t>Matching</a:t>
            </a:r>
            <a:endParaRPr sz="1800" b="1" dirty="0"/>
          </a:p>
        </p:txBody>
      </p:sp>
      <p:sp>
        <p:nvSpPr>
          <p:cNvPr id="1263" name="Google Shape;1263;p34"/>
          <p:cNvSpPr txBox="1">
            <a:spLocks noGrp="1"/>
          </p:cNvSpPr>
          <p:nvPr>
            <p:ph type="subTitle" idx="13"/>
          </p:nvPr>
        </p:nvSpPr>
        <p:spPr>
          <a:xfrm flipH="1">
            <a:off x="6083377" y="2430377"/>
            <a:ext cx="203560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Jeu </a:t>
            </a:r>
            <a:r>
              <a:rPr lang="en" sz="1200" b="1" dirty="0" smtClean="0">
                <a:solidFill>
                  <a:srgbClr val="5A5AFF"/>
                </a:solidFill>
              </a:rPr>
              <a:t>(surprise ;)</a:t>
            </a:r>
            <a:r>
              <a:rPr lang="en" sz="1200" dirty="0" smtClean="0">
                <a:solidFill>
                  <a:srgbClr val="5A5AFF"/>
                </a:solidFill>
              </a:rPr>
              <a:t> </a:t>
            </a:r>
            <a:endParaRPr sz="1200" dirty="0">
              <a:solidFill>
                <a:srgbClr val="5A5AFF"/>
              </a:solidFill>
            </a:endParaRPr>
          </a:p>
        </p:txBody>
      </p:sp>
      <p:sp>
        <p:nvSpPr>
          <p:cNvPr id="1264" name="Google Shape;1264;p34"/>
          <p:cNvSpPr/>
          <p:nvPr/>
        </p:nvSpPr>
        <p:spPr>
          <a:xfrm>
            <a:off x="252400" y="9144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4"/>
          <p:cNvSpPr/>
          <p:nvPr/>
        </p:nvSpPr>
        <p:spPr>
          <a:xfrm>
            <a:off x="8722250" y="35823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51;p34"/>
          <p:cNvSpPr txBox="1">
            <a:spLocks/>
          </p:cNvSpPr>
          <p:nvPr/>
        </p:nvSpPr>
        <p:spPr>
          <a:xfrm>
            <a:off x="1840803" y="1195362"/>
            <a:ext cx="759000" cy="759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smtClean="0"/>
              <a:t>1</a:t>
            </a:r>
            <a:endParaRPr lang="en"/>
          </a:p>
        </p:txBody>
      </p:sp>
      <p:sp>
        <p:nvSpPr>
          <p:cNvPr id="18" name="Google Shape;1257;p34"/>
          <p:cNvSpPr txBox="1">
            <a:spLocks/>
          </p:cNvSpPr>
          <p:nvPr/>
        </p:nvSpPr>
        <p:spPr>
          <a:xfrm>
            <a:off x="2666310" y="1408341"/>
            <a:ext cx="273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20" name="Google Shape;1254;p34"/>
          <p:cNvSpPr txBox="1">
            <a:spLocks/>
          </p:cNvSpPr>
          <p:nvPr/>
        </p:nvSpPr>
        <p:spPr>
          <a:xfrm flipH="1">
            <a:off x="5194833" y="3505895"/>
            <a:ext cx="759000" cy="759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dirty="0"/>
              <a:t>6</a:t>
            </a:r>
          </a:p>
        </p:txBody>
      </p:sp>
      <p:sp>
        <p:nvSpPr>
          <p:cNvPr id="21" name="Google Shape;1262;p34"/>
          <p:cNvSpPr txBox="1">
            <a:spLocks/>
          </p:cNvSpPr>
          <p:nvPr/>
        </p:nvSpPr>
        <p:spPr>
          <a:xfrm flipH="1">
            <a:off x="6050571" y="3763337"/>
            <a:ext cx="2730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b="1" dirty="0" smtClean="0">
                <a:solidFill>
                  <a:schemeClr val="tx1"/>
                </a:solidFill>
              </a:rPr>
              <a:t>Conclusion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4" name="Google Shape;1257;p34"/>
          <p:cNvSpPr txBox="1">
            <a:spLocks/>
          </p:cNvSpPr>
          <p:nvPr/>
        </p:nvSpPr>
        <p:spPr>
          <a:xfrm>
            <a:off x="1996934" y="3518685"/>
            <a:ext cx="6866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900" b="1" dirty="0" smtClean="0"/>
              <a:t>SAT</a:t>
            </a:r>
            <a:endParaRPr lang="fr-FR" sz="900" b="1" dirty="0"/>
          </a:p>
        </p:txBody>
      </p:sp>
      <p:sp>
        <p:nvSpPr>
          <p:cNvPr id="25" name="Google Shape;1260;p34"/>
          <p:cNvSpPr txBox="1">
            <a:spLocks noGrp="1"/>
          </p:cNvSpPr>
          <p:nvPr>
            <p:ph type="title" idx="7"/>
          </p:nvPr>
        </p:nvSpPr>
        <p:spPr>
          <a:xfrm>
            <a:off x="5144823" y="2223263"/>
            <a:ext cx="888545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 smtClean="0"/>
              <a:t>R</a:t>
            </a:r>
            <a:r>
              <a:rPr lang="fr-FR" sz="900" b="1" dirty="0" smtClean="0"/>
              <a:t>ÉDUCTION</a:t>
            </a:r>
            <a:endParaRPr lang="fr-FR" sz="9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1" grpId="0" animBg="1"/>
      <p:bldP spid="1252" grpId="0" animBg="1"/>
      <p:bldP spid="1253" grpId="0" animBg="1"/>
      <p:bldP spid="1254" grpId="0" animBg="1"/>
      <p:bldP spid="1256" grpId="0" build="p"/>
      <p:bldP spid="1257" grpId="0"/>
      <p:bldP spid="1258" grpId="0" build="p"/>
      <p:bldP spid="1260" grpId="0"/>
      <p:bldP spid="1261" grpId="0" build="p"/>
      <p:bldP spid="1263" grpId="0" build="p"/>
      <p:bldP spid="17" grpId="0" animBg="1"/>
      <p:bldP spid="18" grpId="0"/>
      <p:bldP spid="20" grpId="0" animBg="1"/>
      <p:bldP spid="21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3 SAT-5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74109" y="1856588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3 SAT-5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</a:t>
            </a:r>
            <a:r>
              <a:rPr lang="fr-FR" dirty="0" smtClean="0">
                <a:solidFill>
                  <a:schemeClr val="tx1"/>
                </a:solidFill>
              </a:rPr>
              <a:t>3-SAT</a:t>
            </a:r>
            <a:r>
              <a:rPr lang="fr-FR" dirty="0">
                <a:solidFill>
                  <a:schemeClr val="tx1"/>
                </a:solidFill>
              </a:rPr>
              <a:t>, où </a:t>
            </a:r>
            <a:r>
              <a:rPr lang="fr-FR" dirty="0" smtClean="0">
                <a:solidFill>
                  <a:schemeClr val="tx1"/>
                </a:solidFill>
              </a:rPr>
              <a:t>chaque variable apparait au plus dans 5 clauses.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3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smtClean="0">
                <a:solidFill>
                  <a:schemeClr val="bg1"/>
                </a:solidFill>
              </a:rPr>
              <a:t>SAT-5 est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NP-complet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70015" y="4169744"/>
            <a:ext cx="6436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3 SAT-5 est aussi un </a:t>
            </a:r>
            <a:r>
              <a:rPr lang="fr-FR" dirty="0">
                <a:solidFill>
                  <a:schemeClr val="tx1"/>
                </a:solidFill>
              </a:rPr>
              <a:t>problème </a:t>
            </a:r>
            <a:r>
              <a:rPr lang="fr-FR" dirty="0" smtClean="0">
                <a:solidFill>
                  <a:schemeClr val="tx1"/>
                </a:solidFill>
              </a:rPr>
              <a:t>NP-complet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327297" y="2599478"/>
            <a:ext cx="7338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B V C)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D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E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 smtClean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F V G)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H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V I)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J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K)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(</a:t>
            </a:r>
            <a:r>
              <a:rPr lang="fr-FR" dirty="0">
                <a:solidFill>
                  <a:srgbClr val="FF000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L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M) …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6946490" y="2886497"/>
            <a:ext cx="184355" cy="184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6946490" y="2876163"/>
            <a:ext cx="184355" cy="205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27297" y="2530965"/>
            <a:ext cx="6894929" cy="55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370015" y="3382699"/>
            <a:ext cx="6631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3 SAT-5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consiste à trouver une affectation de valeurs aux variables qui rende la formule vraie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0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6838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17342" y="3083140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Ellipse 47"/>
          <p:cNvSpPr/>
          <p:nvPr/>
        </p:nvSpPr>
        <p:spPr>
          <a:xfrm>
            <a:off x="5247388" y="3259394"/>
            <a:ext cx="772987" cy="748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2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8;p36"/>
          <p:cNvSpPr txBox="1">
            <a:spLocks/>
          </p:cNvSpPr>
          <p:nvPr/>
        </p:nvSpPr>
        <p:spPr>
          <a:xfrm>
            <a:off x="1327297" y="59011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Monotone 3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74109" y="1856588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Monotone 3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</a:t>
            </a:r>
            <a:r>
              <a:rPr lang="fr-FR" dirty="0" smtClean="0">
                <a:solidFill>
                  <a:schemeClr val="tx1"/>
                </a:solidFill>
              </a:rPr>
              <a:t>3 SAT</a:t>
            </a:r>
            <a:r>
              <a:rPr lang="fr-FR" dirty="0">
                <a:solidFill>
                  <a:schemeClr val="tx1"/>
                </a:solidFill>
              </a:rPr>
              <a:t>, où </a:t>
            </a:r>
            <a:r>
              <a:rPr lang="fr-FR" dirty="0" smtClean="0">
                <a:solidFill>
                  <a:schemeClr val="tx1"/>
                </a:solidFill>
              </a:rPr>
              <a:t>les littéraux de la formule sont soit tous positifs (vrais) ou soit tous négatifs (faux).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677" y="4620280"/>
            <a:ext cx="1622323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Monotone 3 SAT                         est NP-complet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266775" y="3921715"/>
            <a:ext cx="6570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Monotone 3 SAT est aussi un problème NP-complet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008613" y="2638713"/>
            <a:ext cx="7338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öhne"/>
              </a:rPr>
              <a:t>(A V B V C)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(</a:t>
            </a:r>
            <a:r>
              <a:rPr lang="fr-FR" dirty="0">
                <a:solidFill>
                  <a:schemeClr val="tx1"/>
                </a:solidFill>
              </a:rPr>
              <a:t>˥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A V </a:t>
            </a:r>
            <a:r>
              <a:rPr lang="fr-FR" dirty="0">
                <a:solidFill>
                  <a:schemeClr val="tx1"/>
                </a:solidFill>
              </a:rPr>
              <a:t>˥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B V </a:t>
            </a:r>
            <a:r>
              <a:rPr lang="fr-FR" dirty="0">
                <a:solidFill>
                  <a:schemeClr val="tx1"/>
                </a:solidFill>
              </a:rPr>
              <a:t>˥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C) </a:t>
            </a:r>
            <a:r>
              <a:rPr lang="fr-FR" dirty="0" smtClean="0">
                <a:solidFill>
                  <a:schemeClr val="tx1"/>
                </a:solidFill>
              </a:rPr>
              <a:t>∧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…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20181" y="2530965"/>
            <a:ext cx="2964425" cy="55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268908" y="3298715"/>
            <a:ext cx="6186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Monotone 3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consiste à trouver une affectation de valeurs aux variables qui rende la formule vraie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12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89464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24716" y="3075766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Ellipse 47"/>
          <p:cNvSpPr/>
          <p:nvPr/>
        </p:nvSpPr>
        <p:spPr>
          <a:xfrm>
            <a:off x="6349181" y="2470355"/>
            <a:ext cx="814847" cy="730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12605" y="1944917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1 in 3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problème </a:t>
            </a:r>
            <a:r>
              <a:rPr lang="fr-FR" dirty="0" smtClean="0">
                <a:solidFill>
                  <a:schemeClr val="tx1"/>
                </a:solidFill>
              </a:rPr>
              <a:t>3 SAT</a:t>
            </a:r>
            <a:r>
              <a:rPr lang="fr-FR" dirty="0">
                <a:solidFill>
                  <a:schemeClr val="tx1"/>
                </a:solidFill>
              </a:rPr>
              <a:t>, où </a:t>
            </a:r>
            <a:r>
              <a:rPr lang="fr-FR" dirty="0" smtClean="0">
                <a:solidFill>
                  <a:schemeClr val="tx1"/>
                </a:solidFill>
              </a:rPr>
              <a:t>chaque clause a exactement 1 seul littéral positif parmi 3.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 in 3 SAT est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NP-complet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30756" y="4136323"/>
            <a:ext cx="6570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1 in 3 SAT est un </a:t>
            </a:r>
            <a:r>
              <a:rPr lang="fr-FR" dirty="0">
                <a:solidFill>
                  <a:schemeClr val="tx1"/>
                </a:solidFill>
              </a:rPr>
              <a:t>problème </a:t>
            </a:r>
            <a:r>
              <a:rPr lang="fr-FR" dirty="0" smtClean="0">
                <a:solidFill>
                  <a:schemeClr val="tx1"/>
                </a:solidFill>
              </a:rPr>
              <a:t>NP-complet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372145" y="3195477"/>
            <a:ext cx="676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1 in 3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consiste à trouver une affectation de valeurs aux variables qui rende la formule vraie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9376" y="2595428"/>
            <a:ext cx="4391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¬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B V ¬C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(¬D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¬F)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(¬G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¬H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I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) … </a:t>
            </a:r>
            <a:endParaRPr lang="fr-FR" dirty="0"/>
          </a:p>
        </p:txBody>
      </p:sp>
      <p:sp>
        <p:nvSpPr>
          <p:cNvPr id="6" name="Google Shape;1278;p36"/>
          <p:cNvSpPr txBox="1">
            <a:spLocks/>
          </p:cNvSpPr>
          <p:nvPr/>
        </p:nvSpPr>
        <p:spPr>
          <a:xfrm>
            <a:off x="1405903" y="999393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1 in 3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179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278;p36"/>
          <p:cNvSpPr txBox="1">
            <a:spLocks/>
          </p:cNvSpPr>
          <p:nvPr/>
        </p:nvSpPr>
        <p:spPr>
          <a:xfrm>
            <a:off x="1469889" y="1132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SAT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34" name="Google Shape;1258;p34"/>
          <p:cNvSpPr txBox="1">
            <a:spLocks noGrp="1"/>
          </p:cNvSpPr>
          <p:nvPr>
            <p:ph type="subTitle" idx="1"/>
          </p:nvPr>
        </p:nvSpPr>
        <p:spPr>
          <a:xfrm>
            <a:off x="3950455" y="489146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[ Variantes de SAT </a:t>
            </a:r>
            <a:r>
              <a:rPr lang="fr-FR" dirty="0" smtClean="0"/>
              <a:t>] 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1092710"/>
            <a:ext cx="6400800" cy="291885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5597012" y="1417047"/>
            <a:ext cx="309717" cy="25119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5847735" y="1037846"/>
            <a:ext cx="22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104239" y="1037846"/>
            <a:ext cx="0" cy="165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231194" y="973394"/>
            <a:ext cx="193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8170605" y="966020"/>
            <a:ext cx="0" cy="136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 rot="16200000" flipH="1">
            <a:off x="1149112" y="2153266"/>
            <a:ext cx="2322871" cy="1725561"/>
            <a:chOff x="6000135" y="1118420"/>
            <a:chExt cx="2322871" cy="1725561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6000135" y="1190246"/>
              <a:ext cx="2263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8256639" y="1190246"/>
              <a:ext cx="0" cy="1653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383594" y="1125794"/>
              <a:ext cx="19394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8323005" y="1118420"/>
              <a:ext cx="0" cy="1364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 15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0" t="35367" r="18652" b="52482"/>
          <a:stretch/>
        </p:blipFill>
        <p:spPr bwMode="auto">
          <a:xfrm>
            <a:off x="6024716" y="3075766"/>
            <a:ext cx="1659193" cy="93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Ellipse 47"/>
          <p:cNvSpPr/>
          <p:nvPr/>
        </p:nvSpPr>
        <p:spPr>
          <a:xfrm>
            <a:off x="7147437" y="2440859"/>
            <a:ext cx="814847" cy="730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3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2583116">
            <a:off x="7363742" y="4141332"/>
            <a:ext cx="197836" cy="479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>
            <a:off x="4383117" y="1197301"/>
            <a:ext cx="504795" cy="293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12605" y="1944917"/>
            <a:ext cx="702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Söhne"/>
              </a:rPr>
              <a:t>NAE 3 SAT </a:t>
            </a:r>
            <a:r>
              <a:rPr lang="fr-FR" dirty="0" smtClean="0">
                <a:solidFill>
                  <a:schemeClr val="tx1"/>
                </a:solidFill>
              </a:rPr>
              <a:t>est </a:t>
            </a:r>
            <a:r>
              <a:rPr lang="fr-FR" dirty="0">
                <a:solidFill>
                  <a:schemeClr val="tx1"/>
                </a:solidFill>
              </a:rPr>
              <a:t>une variante du </a:t>
            </a:r>
            <a:r>
              <a:rPr lang="fr-FR" dirty="0" smtClean="0">
                <a:solidFill>
                  <a:schemeClr val="tx1"/>
                </a:solidFill>
              </a:rPr>
              <a:t>problème 3 SAT</a:t>
            </a:r>
            <a:r>
              <a:rPr lang="fr-FR" dirty="0">
                <a:solidFill>
                  <a:schemeClr val="tx1"/>
                </a:solidFill>
              </a:rPr>
              <a:t>, où </a:t>
            </a:r>
            <a:r>
              <a:rPr lang="fr-FR" dirty="0" smtClean="0">
                <a:solidFill>
                  <a:schemeClr val="tx1"/>
                </a:solidFill>
              </a:rPr>
              <a:t>les littéraux d’une clause ne sont pas tous égaux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37339" y="4620280"/>
            <a:ext cx="1506661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NAE 3 SAT est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NP-complet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28550" r="20087" b="63503"/>
          <a:stretch/>
        </p:blipFill>
        <p:spPr bwMode="auto">
          <a:xfrm rot="18701085">
            <a:off x="4925849" y="4335268"/>
            <a:ext cx="3343812" cy="808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Connecteur droit 21"/>
          <p:cNvCxnSpPr/>
          <p:nvPr/>
        </p:nvCxnSpPr>
        <p:spPr>
          <a:xfrm flipV="1">
            <a:off x="6996587" y="3222009"/>
            <a:ext cx="1705932" cy="1669213"/>
          </a:xfrm>
          <a:prstGeom prst="line">
            <a:avLst/>
          </a:prstGeom>
          <a:ln w="19050">
            <a:solidFill>
              <a:srgbClr val="0000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8038196" y="2598369"/>
            <a:ext cx="1065239" cy="1042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89748" y="4136323"/>
            <a:ext cx="6570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NAE 3 SAT est un </a:t>
            </a:r>
            <a:r>
              <a:rPr lang="fr-FR" dirty="0">
                <a:solidFill>
                  <a:schemeClr val="tx1"/>
                </a:solidFill>
              </a:rPr>
              <a:t>problème </a:t>
            </a:r>
            <a:r>
              <a:rPr lang="fr-FR" dirty="0" smtClean="0">
                <a:solidFill>
                  <a:schemeClr val="tx1"/>
                </a:solidFill>
              </a:rPr>
              <a:t>NP-complet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372145" y="3334721"/>
            <a:ext cx="676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NAE 3 SAT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consiste à trouver une affectation de valeurs aux variables qui rende la formule vraie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0284" y="2618956"/>
            <a:ext cx="6615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B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¬</a:t>
            </a:r>
            <a:r>
              <a:rPr lang="fr-FR" dirty="0" smtClean="0">
                <a:solidFill>
                  <a:srgbClr val="00B050"/>
                </a:solidFill>
                <a:latin typeface="Söhne"/>
              </a:rPr>
              <a:t>C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 smtClean="0">
                <a:solidFill>
                  <a:schemeClr val="tx1"/>
                </a:solidFill>
              </a:rPr>
              <a:t>∧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 smtClean="0">
                <a:solidFill>
                  <a:srgbClr val="00B050"/>
                </a:solidFill>
                <a:latin typeface="Söhne"/>
              </a:rPr>
              <a:t>¬B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rgbClr val="00B050"/>
                </a:solidFill>
                <a:latin typeface="Söhne"/>
              </a:rPr>
              <a:t>C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 smtClean="0">
                <a:solidFill>
                  <a:schemeClr val="tx1"/>
                </a:solidFill>
              </a:rPr>
              <a:t>∧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>
                <a:solidFill>
                  <a:srgbClr val="00B05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 smtClean="0">
                <a:solidFill>
                  <a:srgbClr val="00B050"/>
                </a:solidFill>
                <a:latin typeface="Söhne"/>
              </a:rPr>
              <a:t>B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rgbClr val="00B050"/>
                </a:solidFill>
                <a:latin typeface="Söhne"/>
              </a:rPr>
              <a:t>¬C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 smtClean="0">
                <a:solidFill>
                  <a:schemeClr val="tx1"/>
                </a:solidFill>
              </a:rPr>
              <a:t>∧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>
                <a:solidFill>
                  <a:srgbClr val="FF0000"/>
                </a:solidFill>
                <a:latin typeface="Söhne"/>
              </a:rPr>
              <a:t>A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rgbClr val="FF0000"/>
                </a:solidFill>
                <a:latin typeface="Söhne"/>
              </a:rPr>
              <a:t>B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 V </a:t>
            </a:r>
            <a:r>
              <a:rPr lang="fr-FR" dirty="0" smtClean="0">
                <a:solidFill>
                  <a:srgbClr val="FF0000"/>
                </a:solidFill>
                <a:latin typeface="Söhne"/>
              </a:rPr>
              <a:t>C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) </a:t>
            </a:r>
            <a:r>
              <a:rPr lang="fr-FR" dirty="0">
                <a:solidFill>
                  <a:schemeClr val="tx1"/>
                </a:solidFill>
              </a:rPr>
              <a:t>∧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(</a:t>
            </a:r>
            <a:r>
              <a:rPr lang="fr-FR" dirty="0" smtClean="0">
                <a:solidFill>
                  <a:srgbClr val="FF0000"/>
                </a:solidFill>
                <a:latin typeface="Söhne"/>
              </a:rPr>
              <a:t>¬A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rgbClr val="FF0000"/>
                </a:solidFill>
                <a:latin typeface="Söhne"/>
              </a:rPr>
              <a:t>¬B </a:t>
            </a:r>
            <a:r>
              <a:rPr lang="fr-FR" dirty="0">
                <a:solidFill>
                  <a:schemeClr val="tx1"/>
                </a:solidFill>
                <a:latin typeface="Söhne"/>
              </a:rPr>
              <a:t>V </a:t>
            </a:r>
            <a:r>
              <a:rPr lang="fr-FR" dirty="0" smtClean="0">
                <a:solidFill>
                  <a:srgbClr val="FF0000"/>
                </a:solidFill>
                <a:latin typeface="Söhne"/>
              </a:rPr>
              <a:t>¬C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) … 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5656006" y="2876698"/>
            <a:ext cx="184355" cy="184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5656006" y="2866364"/>
            <a:ext cx="184355" cy="205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904409" y="2873901"/>
            <a:ext cx="184355" cy="184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6904409" y="2863567"/>
            <a:ext cx="184355" cy="205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578077" y="2537809"/>
            <a:ext cx="6460119" cy="590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Google Shape;1278;p36"/>
          <p:cNvSpPr txBox="1">
            <a:spLocks/>
          </p:cNvSpPr>
          <p:nvPr/>
        </p:nvSpPr>
        <p:spPr>
          <a:xfrm>
            <a:off x="1300703" y="1098936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NAE 3 SAT</a:t>
            </a:r>
            <a:endParaRPr lang="fr-FR" sz="1600" b="0" dirty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86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771174" y="1239988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SAT</a:t>
            </a:r>
            <a:endParaRPr sz="1200" dirty="0"/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1"/>
          </p:nvPr>
        </p:nvSpPr>
        <p:spPr>
          <a:xfrm>
            <a:off x="2485350" y="2824246"/>
            <a:ext cx="4461140" cy="165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3200" dirty="0" smtClean="0">
                <a:solidFill>
                  <a:schemeClr val="tx1"/>
                </a:solidFill>
              </a:rPr>
              <a:t>Théorème </a:t>
            </a:r>
            <a:r>
              <a:rPr lang="fr-FR" sz="3200" dirty="0">
                <a:solidFill>
                  <a:schemeClr val="tx1"/>
                </a:solidFill>
              </a:rPr>
              <a:t>de Dichotomie  de Schaefer</a:t>
            </a:r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6567600" y="2842888"/>
            <a:ext cx="364142" cy="2953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 flipH="1">
            <a:off x="2495696" y="2835516"/>
            <a:ext cx="373233" cy="3027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 flipH="1">
            <a:off x="2503071" y="4178718"/>
            <a:ext cx="362422" cy="2939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>
          <a:xfrm>
            <a:off x="6567600" y="4178718"/>
            <a:ext cx="371516" cy="3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8483" y="618559"/>
            <a:ext cx="4671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/>
            <a:r>
              <a:rPr lang="fr-FR" sz="3200" dirty="0">
                <a:solidFill>
                  <a:srgbClr val="5A5AFF"/>
                </a:solidFill>
                <a:latin typeface="Encode Sans"/>
              </a:rPr>
              <a:t>Théorème de </a:t>
            </a:r>
            <a:endParaRPr lang="fr-FR" sz="3200" dirty="0" smtClean="0">
              <a:solidFill>
                <a:srgbClr val="5A5AFF"/>
              </a:solidFill>
              <a:latin typeface="Encode Sans"/>
            </a:endParaRPr>
          </a:p>
          <a:p>
            <a:pPr marL="0" indent="0" algn="ctr"/>
            <a:r>
              <a:rPr lang="fr-FR" sz="3200" dirty="0" smtClean="0">
                <a:solidFill>
                  <a:srgbClr val="5A5AFF"/>
                </a:solidFill>
                <a:latin typeface="Encode Sans"/>
              </a:rPr>
              <a:t>Dichotomie  </a:t>
            </a:r>
            <a:r>
              <a:rPr lang="fr-FR" sz="3200" dirty="0">
                <a:solidFill>
                  <a:srgbClr val="5A5AFF"/>
                </a:solidFill>
                <a:latin typeface="Encode Sans"/>
              </a:rPr>
              <a:t>de Schaefer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16173" y="2234026"/>
            <a:ext cx="7182465" cy="596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Énoncer q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uelles variantes de SAT sont polynômiales et quelles variantes sont NP-complet.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116172" y="3139999"/>
            <a:ext cx="7182465" cy="12118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Théorème a été utilisé pour prouver la NP-complétude de 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3 3 3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SAT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et ses deux variantes de 3 SAT les plus importantes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     1. 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1 in 3 SAT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     2. </a:t>
            </a:r>
            <a:r>
              <a:rPr lang="fr-FR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NAE SAT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047136" y="2219278"/>
            <a:ext cx="7307826" cy="686154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A5AFF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047136" y="3038168"/>
            <a:ext cx="7342240" cy="1423218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3876990" y="1573391"/>
            <a:ext cx="199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dirty="0" smtClean="0">
                <a:solidFill>
                  <a:schemeClr val="tx1"/>
                </a:solidFill>
              </a:rPr>
              <a:t>[ Théorème Universel ]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116173" y="3139999"/>
            <a:ext cx="7182465" cy="12118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Théorème a été utilisé pour prouver la NP-complétude de 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3 3 3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SAT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et ses deux variantes de 3 SAT les plus importantes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     1. 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1 in 3 SAT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     2. </a:t>
            </a:r>
            <a:r>
              <a:rPr lang="fr-FR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NAE SAT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2603091" y="1858296"/>
            <a:ext cx="4505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5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3628" y="368709"/>
            <a:ext cx="4671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/>
            <a:r>
              <a:rPr lang="fr-FR" sz="3200" dirty="0">
                <a:solidFill>
                  <a:srgbClr val="5A5AFF"/>
                </a:solidFill>
                <a:latin typeface="Encode Sans"/>
              </a:rPr>
              <a:t>Théorème de </a:t>
            </a:r>
            <a:endParaRPr lang="fr-FR" sz="3200" dirty="0" smtClean="0">
              <a:solidFill>
                <a:srgbClr val="5A5AFF"/>
              </a:solidFill>
              <a:latin typeface="Encode Sans"/>
            </a:endParaRPr>
          </a:p>
          <a:p>
            <a:pPr marL="0" indent="0" algn="ctr"/>
            <a:r>
              <a:rPr lang="fr-FR" sz="3200" dirty="0" smtClean="0">
                <a:solidFill>
                  <a:srgbClr val="5A5AFF"/>
                </a:solidFill>
                <a:latin typeface="Encode Sans"/>
              </a:rPr>
              <a:t>Dichotomie  </a:t>
            </a:r>
            <a:r>
              <a:rPr lang="fr-FR" sz="3200" dirty="0">
                <a:solidFill>
                  <a:srgbClr val="5A5AFF"/>
                </a:solidFill>
                <a:latin typeface="Encode Sans"/>
              </a:rPr>
              <a:t>de Schaefer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14275" y="3985756"/>
            <a:ext cx="7182465" cy="2885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Sinon, la variante de SAT est </a:t>
            </a:r>
            <a:r>
              <a:rPr lang="fr-FR" sz="2000" b="1" dirty="0" smtClean="0">
                <a:solidFill>
                  <a:srgbClr val="00B0F0"/>
                </a:solidFill>
                <a:latin typeface="+mj-lt"/>
              </a:rPr>
              <a:t>NP-complet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92480" y="1292038"/>
            <a:ext cx="2053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dirty="0" smtClean="0">
                <a:solidFill>
                  <a:schemeClr val="tx1"/>
                </a:solidFill>
              </a:rPr>
              <a:t>[ Énoncé du Théorème]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128251" y="2530387"/>
            <a:ext cx="8256513" cy="2885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1 – La mise de tous les littéraux à vrai ou à faux satisfait la formule  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150252" y="2877957"/>
            <a:ext cx="7182465" cy="2885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>
                <a:solidFill>
                  <a:schemeClr val="tx1"/>
                </a:solidFill>
                <a:latin typeface="+mj-lt"/>
              </a:rPr>
              <a:t>2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 – Les clauses sont toutes HORN ou toutes DUAL HORN 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1128251" y="3266732"/>
            <a:ext cx="7182465" cy="2885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3 – Les clauses sont toutes 2-SAT 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914274" y="2105228"/>
            <a:ext cx="7182465" cy="2885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La variante de SAT est </a:t>
            </a:r>
            <a:r>
              <a:rPr lang="fr-FR" sz="2000" b="1" dirty="0">
                <a:solidFill>
                  <a:srgbClr val="00B0F0"/>
                </a:solidFill>
                <a:latin typeface="+mj-lt"/>
              </a:rPr>
              <a:t>P</a:t>
            </a:r>
            <a:r>
              <a:rPr lang="fr-FR" sz="2000" b="1" dirty="0" smtClean="0">
                <a:solidFill>
                  <a:srgbClr val="00B0F0"/>
                </a:solidFill>
                <a:latin typeface="+mj-lt"/>
              </a:rPr>
              <a:t>olynomiale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+mj-lt"/>
              </a:rPr>
              <a:t>s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i :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2470359" y="1533832"/>
            <a:ext cx="4505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à coins arrondis 24"/>
          <p:cNvSpPr/>
          <p:nvPr/>
        </p:nvSpPr>
        <p:spPr>
          <a:xfrm>
            <a:off x="604684" y="2035278"/>
            <a:ext cx="8030496" cy="2381864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93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934192" y="2580143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7"/>
          <p:cNvSpPr txBox="1">
            <a:spLocks noGrp="1"/>
          </p:cNvSpPr>
          <p:nvPr>
            <p:ph type="title"/>
          </p:nvPr>
        </p:nvSpPr>
        <p:spPr>
          <a:xfrm>
            <a:off x="1778635" y="2550795"/>
            <a:ext cx="6215380" cy="114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3200" dirty="0"/>
              <a:t>2-Colorable </a:t>
            </a:r>
            <a:r>
              <a:rPr lang="fr-FR" sz="3200" dirty="0" err="1"/>
              <a:t>Perfect</a:t>
            </a:r>
            <a:r>
              <a:rPr lang="fr-FR" sz="3200" dirty="0"/>
              <a:t> </a:t>
            </a:r>
            <a:r>
              <a:rPr lang="fr-FR" sz="3200" dirty="0" err="1"/>
              <a:t>Matching</a:t>
            </a:r>
            <a:r>
              <a:rPr lang="fr-FR" dirty="0"/>
              <a:t/>
            </a:r>
            <a:br>
              <a:rPr lang="fr-FR" dirty="0"/>
            </a:br>
            <a:endParaRPr dirty="0"/>
          </a:p>
        </p:txBody>
      </p:sp>
      <p:sp>
        <p:nvSpPr>
          <p:cNvPr id="1064" name="Google Shape;1064;p37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-FR" dirty="0" smtClean="0"/>
              <a:t>4 </a:t>
            </a:r>
            <a:endParaRPr dirty="0"/>
          </a:p>
        </p:txBody>
      </p:sp>
      <p:sp>
        <p:nvSpPr>
          <p:cNvPr id="1065" name="Google Shape;1065;p37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8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8"/>
          <p:cNvSpPr txBox="1"/>
          <p:nvPr/>
        </p:nvSpPr>
        <p:spPr>
          <a:xfrm>
            <a:off x="1759825" y="612914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24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2-Colorable </a:t>
            </a:r>
            <a:r>
              <a:rPr lang="fr-FR" sz="2400" b="1" i="0" u="none" strike="noStrike" cap="none" dirty="0" err="1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Perfect</a:t>
            </a:r>
            <a:r>
              <a:rPr lang="fr-FR" sz="24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fr-FR" sz="2400" b="1" i="0" u="none" strike="noStrike" cap="none" dirty="0" err="1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Matching</a:t>
            </a:r>
            <a:endParaRPr sz="2400" b="0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72" name="Google Shape;1072;p38"/>
          <p:cNvSpPr/>
          <p:nvPr/>
        </p:nvSpPr>
        <p:spPr>
          <a:xfrm>
            <a:off x="1488646" y="1457465"/>
            <a:ext cx="666627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1073" name="Google Shape;1073;p38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8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5" name="Google Shape;1075;p38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6" name="Google Shape;1076;p38"/>
          <p:cNvSpPr/>
          <p:nvPr/>
        </p:nvSpPr>
        <p:spPr>
          <a:xfrm>
            <a:off x="1292228" y="1457410"/>
            <a:ext cx="65187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Entrées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 Un graphe planaire 3-régulier </a:t>
            </a:r>
            <a:endParaRPr/>
          </a:p>
        </p:txBody>
      </p:sp>
      <p:sp>
        <p:nvSpPr>
          <p:cNvPr id="1077" name="Google Shape;1077;p38"/>
          <p:cNvSpPr/>
          <p:nvPr/>
        </p:nvSpPr>
        <p:spPr>
          <a:xfrm>
            <a:off x="1292228" y="3377650"/>
            <a:ext cx="6518788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: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Peut on colorer les sommets de G avec 2 couleurs en faisant en sorte que chaque sommet ai exactement 1 seul voison ayant la meme couleur ?</a:t>
            </a:r>
            <a:endParaRPr/>
          </a:p>
        </p:txBody>
      </p:sp>
      <p:pic>
        <p:nvPicPr>
          <p:cNvPr id="1078" name="Google Shape;1078;p38" descr="graphe planai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990" y="1866900"/>
            <a:ext cx="2183765" cy="1356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8"/>
          <p:cNvSpPr/>
          <p:nvPr/>
        </p:nvSpPr>
        <p:spPr>
          <a:xfrm>
            <a:off x="4224655" y="4411980"/>
            <a:ext cx="307340" cy="30734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8"/>
          <p:cNvSpPr/>
          <p:nvPr/>
        </p:nvSpPr>
        <p:spPr>
          <a:xfrm>
            <a:off x="3422650" y="4102100"/>
            <a:ext cx="307340" cy="30734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8"/>
          <p:cNvSpPr/>
          <p:nvPr/>
        </p:nvSpPr>
        <p:spPr>
          <a:xfrm>
            <a:off x="3422650" y="4665345"/>
            <a:ext cx="307340" cy="30734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8"/>
          <p:cNvSpPr/>
          <p:nvPr/>
        </p:nvSpPr>
        <p:spPr>
          <a:xfrm>
            <a:off x="5026660" y="4431665"/>
            <a:ext cx="307340" cy="30734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3" name="Google Shape;1083;p38"/>
          <p:cNvCxnSpPr>
            <a:stCxn id="1082" idx="2"/>
            <a:endCxn id="1079" idx="6"/>
          </p:cNvCxnSpPr>
          <p:nvPr/>
        </p:nvCxnSpPr>
        <p:spPr>
          <a:xfrm rot="10800000">
            <a:off x="4531960" y="4565535"/>
            <a:ext cx="494700" cy="19800"/>
          </a:xfrm>
          <a:prstGeom prst="straightConnector1">
            <a:avLst/>
          </a:prstGeom>
          <a:noFill/>
          <a:ln w="317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4" name="Google Shape;1084;p38"/>
          <p:cNvCxnSpPr>
            <a:stCxn id="1079" idx="2"/>
          </p:cNvCxnSpPr>
          <p:nvPr/>
        </p:nvCxnSpPr>
        <p:spPr>
          <a:xfrm rot="10800000">
            <a:off x="3729955" y="4303450"/>
            <a:ext cx="494700" cy="262200"/>
          </a:xfrm>
          <a:prstGeom prst="straightConnector1">
            <a:avLst/>
          </a:prstGeom>
          <a:noFill/>
          <a:ln w="317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5" name="Google Shape;1085;p38"/>
          <p:cNvCxnSpPr>
            <a:stCxn id="1079" idx="3"/>
            <a:endCxn id="1081" idx="6"/>
          </p:cNvCxnSpPr>
          <p:nvPr/>
        </p:nvCxnSpPr>
        <p:spPr>
          <a:xfrm flipH="1">
            <a:off x="3729964" y="4674311"/>
            <a:ext cx="539700" cy="144600"/>
          </a:xfrm>
          <a:prstGeom prst="straightConnector1">
            <a:avLst/>
          </a:prstGeom>
          <a:noFill/>
          <a:ln w="317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6" name="Google Shape;1086;p38"/>
          <p:cNvCxnSpPr>
            <a:stCxn id="1080" idx="2"/>
            <a:endCxn id="1081" idx="0"/>
          </p:cNvCxnSpPr>
          <p:nvPr/>
        </p:nvCxnSpPr>
        <p:spPr>
          <a:xfrm>
            <a:off x="3422650" y="4255770"/>
            <a:ext cx="153600" cy="409500"/>
          </a:xfrm>
          <a:prstGeom prst="straightConnector1">
            <a:avLst/>
          </a:prstGeom>
          <a:noFill/>
          <a:ln w="317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ZoneTexte 18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01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9"/>
          <p:cNvSpPr txBox="1"/>
          <p:nvPr/>
        </p:nvSpPr>
        <p:spPr>
          <a:xfrm>
            <a:off x="1401039" y="32698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16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2-Colorable </a:t>
            </a:r>
            <a:r>
              <a:rPr lang="fr-FR" sz="1600" b="1" i="0" u="none" strike="noStrike" cap="none" dirty="0" err="1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Perfect</a:t>
            </a:r>
            <a:r>
              <a:rPr lang="fr-FR" sz="16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fr-FR" sz="1600" b="1" i="0" u="none" strike="noStrike" cap="none" dirty="0" err="1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Matching</a:t>
            </a:r>
            <a:endParaRPr sz="1600" b="0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092" name="Google Shape;1092;p39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39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4" name="Google Shape;1094;p39" descr="figures"/>
          <p:cNvPicPr preferRelativeResize="0"/>
          <p:nvPr/>
        </p:nvPicPr>
        <p:blipFill rotWithShape="1">
          <a:blip r:embed="rId4">
            <a:alphaModFix/>
          </a:blip>
          <a:srcRect t="22311" r="466"/>
          <a:stretch/>
        </p:blipFill>
        <p:spPr>
          <a:xfrm>
            <a:off x="1871651" y="966906"/>
            <a:ext cx="5899785" cy="3375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39"/>
          <p:cNvSpPr/>
          <p:nvPr/>
        </p:nvSpPr>
        <p:spPr>
          <a:xfrm>
            <a:off x="5791200" y="908957"/>
            <a:ext cx="2111829" cy="4572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9"/>
          <p:cNvSpPr/>
          <p:nvPr/>
        </p:nvSpPr>
        <p:spPr>
          <a:xfrm>
            <a:off x="3534169" y="4447179"/>
            <a:ext cx="28833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Réduction polynomiale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5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0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40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0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40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06" name="Google Shape;1106;p40"/>
          <p:cNvGrpSpPr/>
          <p:nvPr/>
        </p:nvGrpSpPr>
        <p:grpSpPr>
          <a:xfrm>
            <a:off x="2173673" y="2083416"/>
            <a:ext cx="6157963" cy="1373275"/>
            <a:chOff x="2006673" y="2820101"/>
            <a:chExt cx="6157963" cy="1373275"/>
          </a:xfrm>
        </p:grpSpPr>
        <p:grpSp>
          <p:nvGrpSpPr>
            <p:cNvPr id="1107" name="Google Shape;1107;p40"/>
            <p:cNvGrpSpPr/>
            <p:nvPr/>
          </p:nvGrpSpPr>
          <p:grpSpPr>
            <a:xfrm>
              <a:off x="2006673" y="2820101"/>
              <a:ext cx="6157963" cy="1373275"/>
              <a:chOff x="2577401" y="2749039"/>
              <a:chExt cx="6157963" cy="1373275"/>
            </a:xfrm>
          </p:grpSpPr>
          <p:grpSp>
            <p:nvGrpSpPr>
              <p:cNvPr id="1108" name="Google Shape;1108;p40"/>
              <p:cNvGrpSpPr/>
              <p:nvPr/>
            </p:nvGrpSpPr>
            <p:grpSpPr>
              <a:xfrm>
                <a:off x="2676832" y="3001379"/>
                <a:ext cx="3522482" cy="1120935"/>
                <a:chOff x="2367116" y="3016127"/>
                <a:chExt cx="3522482" cy="1120935"/>
              </a:xfrm>
            </p:grpSpPr>
            <p:sp>
              <p:nvSpPr>
                <p:cNvPr id="1109" name="Google Shape;1109;p40"/>
                <p:cNvSpPr/>
                <p:nvPr/>
              </p:nvSpPr>
              <p:spPr>
                <a:xfrm>
                  <a:off x="2367116" y="3038168"/>
                  <a:ext cx="966019" cy="1098755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BABA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" name="Google Shape;1110;p40"/>
                <p:cNvSpPr/>
                <p:nvPr/>
              </p:nvSpPr>
              <p:spPr>
                <a:xfrm>
                  <a:off x="4923579" y="3038168"/>
                  <a:ext cx="966019" cy="1098755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BABA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" name="Google Shape;1111;p40"/>
                <p:cNvSpPr/>
                <p:nvPr/>
              </p:nvSpPr>
              <p:spPr>
                <a:xfrm>
                  <a:off x="5189049" y="3349727"/>
                  <a:ext cx="435077" cy="475635"/>
                </a:xfrm>
                <a:prstGeom prst="ellipse">
                  <a:avLst/>
                </a:prstGeom>
                <a:solidFill>
                  <a:srgbClr val="BFBFBF"/>
                </a:solidFill>
                <a:ln w="254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12" name="Google Shape;1112;p40"/>
                <p:cNvCxnSpPr>
                  <a:endCxn id="1111" idx="0"/>
                </p:cNvCxnSpPr>
                <p:nvPr/>
              </p:nvCxnSpPr>
              <p:spPr>
                <a:xfrm>
                  <a:off x="3332988" y="3016127"/>
                  <a:ext cx="2073600" cy="33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13" name="Google Shape;1113;p40"/>
                <p:cNvCxnSpPr>
                  <a:endCxn id="1111" idx="4"/>
                </p:cNvCxnSpPr>
                <p:nvPr/>
              </p:nvCxnSpPr>
              <p:spPr>
                <a:xfrm rot="10800000" flipH="1">
                  <a:off x="3332988" y="3825362"/>
                  <a:ext cx="2073600" cy="31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114" name="Google Shape;1114;p40"/>
              <p:cNvSpPr txBox="1"/>
              <p:nvPr/>
            </p:nvSpPr>
            <p:spPr>
              <a:xfrm>
                <a:off x="5372894" y="2749039"/>
                <a:ext cx="74666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2-CPM</a:t>
                </a:r>
                <a:endParaRPr/>
              </a:p>
            </p:txBody>
          </p:sp>
          <p:sp>
            <p:nvSpPr>
              <p:cNvPr id="1115" name="Google Shape;1115;p40"/>
              <p:cNvSpPr txBox="1"/>
              <p:nvPr/>
            </p:nvSpPr>
            <p:spPr>
              <a:xfrm>
                <a:off x="3843796" y="3287394"/>
                <a:ext cx="113747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0" i="0" u="none" strike="noStrike" cap="none">
                    <a:solidFill>
                      <a:srgbClr val="99AAF9"/>
                    </a:solidFill>
                    <a:latin typeface="Arial"/>
                    <a:ea typeface="Arial"/>
                    <a:cs typeface="Arial"/>
                    <a:sym typeface="Arial"/>
                  </a:rPr>
                  <a:t>Réduction polynomiale</a:t>
                </a:r>
                <a:endParaRPr/>
              </a:p>
            </p:txBody>
          </p:sp>
          <p:sp>
            <p:nvSpPr>
              <p:cNvPr id="1116" name="Google Shape;1116;p40"/>
              <p:cNvSpPr txBox="1"/>
              <p:nvPr/>
            </p:nvSpPr>
            <p:spPr>
              <a:xfrm>
                <a:off x="2577401" y="2755744"/>
                <a:ext cx="10654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NAE-3SAT</a:t>
                </a:r>
                <a:endParaRPr/>
              </a:p>
            </p:txBody>
          </p:sp>
          <p:sp>
            <p:nvSpPr>
              <p:cNvPr id="1117" name="Google Shape;1117;p40"/>
              <p:cNvSpPr txBox="1"/>
              <p:nvPr/>
            </p:nvSpPr>
            <p:spPr>
              <a:xfrm>
                <a:off x="2667917" y="3000519"/>
                <a:ext cx="112702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b="0" i="0" u="none" strike="noStrike" cap="none">
                    <a:solidFill>
                      <a:srgbClr val="99AAF9"/>
                    </a:solidFill>
                    <a:latin typeface="Arial"/>
                    <a:ea typeface="Arial"/>
                    <a:cs typeface="Arial"/>
                    <a:sym typeface="Arial"/>
                  </a:rPr>
                  <a:t>NP-complet</a:t>
                </a:r>
                <a:endParaRPr/>
              </a:p>
            </p:txBody>
          </p:sp>
          <p:sp>
            <p:nvSpPr>
              <p:cNvPr id="1118" name="Google Shape;1118;p40"/>
              <p:cNvSpPr/>
              <p:nvPr/>
            </p:nvSpPr>
            <p:spPr>
              <a:xfrm>
                <a:off x="6540910" y="3406877"/>
                <a:ext cx="228600" cy="16591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BABA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0"/>
              <p:cNvSpPr txBox="1"/>
              <p:nvPr/>
            </p:nvSpPr>
            <p:spPr>
              <a:xfrm>
                <a:off x="6769509" y="3357101"/>
                <a:ext cx="196585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2-CPM</a:t>
                </a:r>
                <a:r>
                  <a:rPr lang="fr-FR" sz="1200" b="0" i="0" u="none" strike="noStrike" cap="none">
                    <a:solidFill>
                      <a:srgbClr val="99AAF9"/>
                    </a:solidFill>
                    <a:latin typeface="Arial"/>
                    <a:ea typeface="Arial"/>
                    <a:cs typeface="Arial"/>
                    <a:sym typeface="Arial"/>
                  </a:rPr>
                  <a:t> est NP-complet</a:t>
                </a:r>
                <a:endParaRPr/>
              </a:p>
            </p:txBody>
          </p:sp>
        </p:grpSp>
        <p:pic>
          <p:nvPicPr>
            <p:cNvPr id="1120" name="Google Shape;1120;p40"/>
            <p:cNvPicPr preferRelativeResize="0"/>
            <p:nvPr/>
          </p:nvPicPr>
          <p:blipFill rotWithShape="1">
            <a:blip r:embed="rId4">
              <a:alphaModFix/>
            </a:blip>
            <a:srcRect l="-1" t="-82" r="13354"/>
            <a:stretch/>
          </p:blipFill>
          <p:spPr>
            <a:xfrm>
              <a:off x="2106104" y="3341892"/>
              <a:ext cx="983916" cy="851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2" name="Google Shape;1102;p40"/>
          <p:cNvSpPr txBox="1"/>
          <p:nvPr/>
        </p:nvSpPr>
        <p:spPr>
          <a:xfrm>
            <a:off x="1490626" y="704863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28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2-Colorable </a:t>
            </a:r>
            <a:r>
              <a:rPr lang="fr-FR" sz="2800" b="1" i="0" u="none" strike="noStrike" cap="none" dirty="0" err="1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Perfect</a:t>
            </a:r>
            <a:r>
              <a:rPr lang="fr-FR" sz="28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fr-FR" sz="2800" b="1" i="0" u="none" strike="noStrike" cap="none" dirty="0" err="1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Matching</a:t>
            </a:r>
            <a:endParaRPr sz="2800" b="0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2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1"/>
          <p:cNvSpPr txBox="1">
            <a:spLocks noGrp="1"/>
          </p:cNvSpPr>
          <p:nvPr>
            <p:ph type="title"/>
          </p:nvPr>
        </p:nvSpPr>
        <p:spPr>
          <a:xfrm>
            <a:off x="1464310" y="2571750"/>
            <a:ext cx="6215380" cy="114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JEU</a:t>
            </a:r>
            <a:endParaRPr/>
          </a:p>
        </p:txBody>
      </p:sp>
      <p:sp>
        <p:nvSpPr>
          <p:cNvPr id="1126" name="Google Shape;1126;p41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-FR" dirty="0" smtClean="0"/>
              <a:t>5 </a:t>
            </a:r>
            <a:endParaRPr dirty="0"/>
          </a:p>
        </p:txBody>
      </p:sp>
      <p:sp>
        <p:nvSpPr>
          <p:cNvPr id="1127" name="Google Shape;1127;p41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2"/>
          <p:cNvSpPr txBox="1"/>
          <p:nvPr/>
        </p:nvSpPr>
        <p:spPr>
          <a:xfrm>
            <a:off x="1401038" y="385510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4000" b="1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JEU</a:t>
            </a:r>
            <a:endParaRPr sz="4000" b="1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133" name="Google Shape;1133;p42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4" name="Google Shape;1134;p42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35" name="Google Shape;1135;p42" descr="A couple of toy figurine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0320" y="1090485"/>
            <a:ext cx="3842447" cy="3774848"/>
          </a:xfrm>
          <a:prstGeom prst="rect">
            <a:avLst/>
          </a:prstGeom>
          <a:noFill/>
          <a:ln>
            <a:solidFill>
              <a:srgbClr val="0000C8"/>
            </a:solidFill>
          </a:ln>
        </p:spPr>
      </p:pic>
      <p:sp>
        <p:nvSpPr>
          <p:cNvPr id="1136" name="Google Shape;1136;p42"/>
          <p:cNvSpPr txBox="1"/>
          <p:nvPr/>
        </p:nvSpPr>
        <p:spPr>
          <a:xfrm>
            <a:off x="1401038" y="942032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2000" b="1" i="1" u="none" strike="noStrike" cap="none">
                <a:solidFill>
                  <a:srgbClr val="FF0000"/>
                </a:solidFill>
                <a:latin typeface="Encode Sans"/>
                <a:ea typeface="Encode Sans"/>
                <a:cs typeface="Encode Sans"/>
                <a:sym typeface="Encode Sans"/>
              </a:rPr>
              <a:t>SUPER MARIO BROTHERS</a:t>
            </a:r>
            <a:endParaRPr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3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3"/>
          <p:cNvSpPr txBox="1"/>
          <p:nvPr/>
        </p:nvSpPr>
        <p:spPr>
          <a:xfrm>
            <a:off x="1693646" y="380841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3200" b="0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Règles du Jeu</a:t>
            </a:r>
            <a:endParaRPr sz="3200" b="0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143" name="Google Shape;1143;p43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3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5" name="Google Shape;1145;p43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6" name="Google Shape;1146;p43"/>
          <p:cNvPicPr preferRelativeResize="0"/>
          <p:nvPr/>
        </p:nvPicPr>
        <p:blipFill rotWithShape="1">
          <a:blip r:embed="rId4">
            <a:alphaModFix/>
          </a:blip>
          <a:srcRect l="6872" t="16548" r="30793" b="24089"/>
          <a:stretch/>
        </p:blipFill>
        <p:spPr>
          <a:xfrm>
            <a:off x="2224062" y="1103393"/>
            <a:ext cx="5306333" cy="28426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12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4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44"/>
          <p:cNvSpPr txBox="1"/>
          <p:nvPr/>
        </p:nvSpPr>
        <p:spPr>
          <a:xfrm>
            <a:off x="1847267" y="444978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1800" b="0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Réduction Polynomiale de 3SAT vers Mario</a:t>
            </a:r>
            <a:endParaRPr sz="1800" b="0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153" name="Google Shape;1153;p44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4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5" name="Google Shape;1155;p44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6" name="Google Shape;1156;p44"/>
          <p:cNvPicPr preferRelativeResize="0"/>
          <p:nvPr/>
        </p:nvPicPr>
        <p:blipFill rotWithShape="1">
          <a:blip r:embed="rId4">
            <a:alphaModFix/>
          </a:blip>
          <a:srcRect l="6982" t="17404" r="31092" b="25952"/>
          <a:stretch/>
        </p:blipFill>
        <p:spPr>
          <a:xfrm>
            <a:off x="1326183" y="1208474"/>
            <a:ext cx="6650214" cy="35413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85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5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45"/>
          <p:cNvSpPr txBox="1"/>
          <p:nvPr/>
        </p:nvSpPr>
        <p:spPr>
          <a:xfrm>
            <a:off x="1611086" y="373045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1800" b="0" i="0" u="none" strike="noStrike" cap="none" dirty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Fonctionnement</a:t>
            </a:r>
            <a:endParaRPr sz="1800" dirty="0">
              <a:solidFill>
                <a:srgbClr val="5A32FF"/>
              </a:solidFill>
            </a:endParaRPr>
          </a:p>
        </p:txBody>
      </p:sp>
      <p:pic>
        <p:nvPicPr>
          <p:cNvPr id="1163" name="Google Shape;1163;p45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45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5" name="Google Shape;1165;p45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6" name="Google Shape;1166;p45"/>
          <p:cNvPicPr preferRelativeResize="0"/>
          <p:nvPr/>
        </p:nvPicPr>
        <p:blipFill rotWithShape="1">
          <a:blip r:embed="rId4">
            <a:alphaModFix/>
          </a:blip>
          <a:srcRect l="6926" t="17160" r="33542" b="20494"/>
          <a:stretch/>
        </p:blipFill>
        <p:spPr>
          <a:xfrm>
            <a:off x="1611086" y="1013803"/>
            <a:ext cx="6297385" cy="37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0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6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46"/>
          <p:cNvSpPr txBox="1"/>
          <p:nvPr/>
        </p:nvSpPr>
        <p:spPr>
          <a:xfrm>
            <a:off x="1401039" y="32698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Exemple</a:t>
            </a:r>
            <a:endParaRPr/>
          </a:p>
        </p:txBody>
      </p:sp>
      <p:pic>
        <p:nvPicPr>
          <p:cNvPr id="1173" name="Google Shape;1173;p46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46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46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6" name="Google Shape;1176;p46" descr="Diagram, schematic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72" y="0"/>
            <a:ext cx="90884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26" y="1316937"/>
            <a:ext cx="2717003" cy="2809246"/>
          </a:xfrm>
          <a:prstGeom prst="rect">
            <a:avLst/>
          </a:prstGeom>
        </p:spPr>
      </p:pic>
      <p:sp>
        <p:nvSpPr>
          <p:cNvPr id="7" name="Google Shape;1263;p34"/>
          <p:cNvSpPr txBox="1">
            <a:spLocks/>
          </p:cNvSpPr>
          <p:nvPr/>
        </p:nvSpPr>
        <p:spPr>
          <a:xfrm flipH="1">
            <a:off x="2569311" y="3533633"/>
            <a:ext cx="286824" cy="39583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P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549808" y="1171945"/>
            <a:ext cx="1444930" cy="26089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67336" b="75881"/>
          <a:stretch/>
        </p:blipFill>
        <p:spPr>
          <a:xfrm>
            <a:off x="2258342" y="2838036"/>
            <a:ext cx="351296" cy="31829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0033" b="77741"/>
          <a:stretch/>
        </p:blipFill>
        <p:spPr>
          <a:xfrm>
            <a:off x="2557580" y="2273658"/>
            <a:ext cx="1198642" cy="2586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0033" b="77741"/>
          <a:stretch/>
        </p:blipFill>
        <p:spPr>
          <a:xfrm>
            <a:off x="2609010" y="1286612"/>
            <a:ext cx="1198642" cy="25860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424451" y="1412276"/>
            <a:ext cx="1444930" cy="26089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424450" y="1683392"/>
            <a:ext cx="1444930" cy="26089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693016" y="1175906"/>
            <a:ext cx="1444930" cy="26089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561443" y="1418450"/>
            <a:ext cx="1444930" cy="26089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424449" y="1948326"/>
            <a:ext cx="1444930" cy="2608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560844" y="1631738"/>
            <a:ext cx="1444930" cy="2608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569311" y="1971010"/>
            <a:ext cx="1444930" cy="26089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1437038" y="2107493"/>
            <a:ext cx="2685073" cy="1101623"/>
            <a:chOff x="5371971" y="1716865"/>
            <a:chExt cx="2702930" cy="105197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5371972" y="1729838"/>
              <a:ext cx="1454539" cy="262625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5371973" y="1970169"/>
              <a:ext cx="1454539" cy="262625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5371972" y="2241285"/>
              <a:ext cx="1454539" cy="262625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6615139" y="1716865"/>
              <a:ext cx="1454539" cy="262625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6620362" y="1976351"/>
              <a:ext cx="1454539" cy="262625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5371971" y="2506219"/>
              <a:ext cx="1454539" cy="262625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6620058" y="2223645"/>
              <a:ext cx="1454539" cy="262625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Texturizer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4" t="14200" r="27441" b="76857"/>
            <a:stretch/>
          </p:blipFill>
          <p:spPr>
            <a:xfrm>
              <a:off x="6620058" y="2489041"/>
              <a:ext cx="1454539" cy="262625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9874" b="78041"/>
          <a:stretch/>
        </p:blipFill>
        <p:spPr>
          <a:xfrm>
            <a:off x="3072172" y="3169638"/>
            <a:ext cx="893214" cy="21196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9874" b="78041"/>
          <a:stretch/>
        </p:blipFill>
        <p:spPr>
          <a:xfrm rot="6958857">
            <a:off x="3250384" y="3478625"/>
            <a:ext cx="812013" cy="226340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9874" b="78041"/>
          <a:stretch/>
        </p:blipFill>
        <p:spPr>
          <a:xfrm rot="14832474">
            <a:off x="1460533" y="3455478"/>
            <a:ext cx="812017" cy="226341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9874" b="78041"/>
          <a:stretch/>
        </p:blipFill>
        <p:spPr>
          <a:xfrm rot="3612772">
            <a:off x="1432548" y="3565790"/>
            <a:ext cx="812013" cy="226340"/>
          </a:xfrm>
          <a:prstGeom prst="rect">
            <a:avLst/>
          </a:prstGeom>
        </p:spPr>
      </p:pic>
      <p:pic>
        <p:nvPicPr>
          <p:cNvPr id="38" name="Image 37"/>
          <p:cNvPicPr/>
          <p:nvPr/>
        </p:nvPicPr>
        <p:blipFill rotWithShape="1">
          <a:blip r:embed="rId6"/>
          <a:srcRect l="55254" t="63408" r="21336" b="29624"/>
          <a:stretch/>
        </p:blipFill>
        <p:spPr bwMode="auto">
          <a:xfrm>
            <a:off x="1538641" y="1130612"/>
            <a:ext cx="2719120" cy="238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Image 39"/>
          <p:cNvPicPr/>
          <p:nvPr/>
        </p:nvPicPr>
        <p:blipFill rotWithShape="1">
          <a:blip r:embed="rId6"/>
          <a:srcRect l="55254" t="63408" r="21336" b="29624"/>
          <a:stretch/>
        </p:blipFill>
        <p:spPr bwMode="auto">
          <a:xfrm>
            <a:off x="1416709" y="1276110"/>
            <a:ext cx="188215" cy="94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" name="Google Shape;1278;p36"/>
          <p:cNvSpPr txBox="1">
            <a:spLocks/>
          </p:cNvSpPr>
          <p:nvPr/>
        </p:nvSpPr>
        <p:spPr>
          <a:xfrm>
            <a:off x="2030327" y="50980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LES CLASSES DE PROBLÈMES 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72229" y="1324881"/>
            <a:ext cx="413173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000" b="1" dirty="0" smtClean="0"/>
              <a:t>1</a:t>
            </a:r>
            <a:r>
              <a:rPr lang="fr-FR" sz="2000" b="1" dirty="0" smtClean="0">
                <a:solidFill>
                  <a:schemeClr val="tx1"/>
                </a:solidFill>
              </a:rPr>
              <a:t>.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La classe </a:t>
            </a:r>
            <a:r>
              <a:rPr lang="fr-FR" sz="2000" b="1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des </a:t>
            </a:r>
            <a:r>
              <a:rPr lang="fr-FR" sz="20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problèmes </a:t>
            </a:r>
            <a:r>
              <a:rPr lang="fr-FR" sz="2000" b="1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 </a:t>
            </a:r>
          </a:p>
          <a:p>
            <a:pPr algn="just"/>
            <a:endParaRPr lang="fr-FR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4439964" y="183599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-  Problèmes décidables en temps polynomial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706916" y="2151143"/>
            <a:ext cx="3389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[ problèmes </a:t>
            </a:r>
            <a:r>
              <a:rPr lang="fr-FR" dirty="0" err="1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résolvables</a:t>
            </a:r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  <a:r>
              <a:rPr lang="fr-FR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en temps polynomial par une machine de Turing </a:t>
            </a:r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déterministe ]</a:t>
            </a:r>
            <a:endParaRPr lang="fr-FR" dirty="0">
              <a:solidFill>
                <a:schemeClr val="tx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18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" grpId="0"/>
      <p:bldP spid="53" grpId="0"/>
      <p:bldP spid="5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7"/>
          <p:cNvSpPr/>
          <p:nvPr/>
        </p:nvSpPr>
        <p:spPr>
          <a:xfrm>
            <a:off x="4548700" y="11286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p47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3595304" y="4739172"/>
            <a:ext cx="1913219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47"/>
          <p:cNvPicPr preferRelativeResize="0"/>
          <p:nvPr/>
        </p:nvPicPr>
        <p:blipFill rotWithShape="1">
          <a:blip r:embed="rId3">
            <a:alphaModFix/>
          </a:blip>
          <a:srcRect l="60578" t="28550" r="20086" b="63503"/>
          <a:stretch/>
        </p:blipFill>
        <p:spPr>
          <a:xfrm>
            <a:off x="4318264" y="1089111"/>
            <a:ext cx="556079" cy="23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47"/>
          <p:cNvCxnSpPr/>
          <p:nvPr/>
        </p:nvCxnSpPr>
        <p:spPr>
          <a:xfrm rot="10800000" flipH="1">
            <a:off x="7394990" y="2770054"/>
            <a:ext cx="1545025" cy="1572512"/>
          </a:xfrm>
          <a:prstGeom prst="straightConnector1">
            <a:avLst/>
          </a:prstGeom>
          <a:noFill/>
          <a:ln w="19050" cap="flat" cmpd="sng">
            <a:solidFill>
              <a:srgbClr val="0000C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86" name="Google Shape;1186;p47"/>
          <p:cNvGrpSpPr/>
          <p:nvPr/>
        </p:nvGrpSpPr>
        <p:grpSpPr>
          <a:xfrm>
            <a:off x="1742562" y="1859311"/>
            <a:ext cx="6157963" cy="1366571"/>
            <a:chOff x="2006673" y="2826805"/>
            <a:chExt cx="6157963" cy="1366571"/>
          </a:xfrm>
        </p:grpSpPr>
        <p:grpSp>
          <p:nvGrpSpPr>
            <p:cNvPr id="1187" name="Google Shape;1187;p47"/>
            <p:cNvGrpSpPr/>
            <p:nvPr/>
          </p:nvGrpSpPr>
          <p:grpSpPr>
            <a:xfrm>
              <a:off x="2006673" y="2826805"/>
              <a:ext cx="6157963" cy="1366571"/>
              <a:chOff x="2577401" y="2755743"/>
              <a:chExt cx="6157963" cy="1366571"/>
            </a:xfrm>
          </p:grpSpPr>
          <p:grpSp>
            <p:nvGrpSpPr>
              <p:cNvPr id="1188" name="Google Shape;1188;p47"/>
              <p:cNvGrpSpPr/>
              <p:nvPr/>
            </p:nvGrpSpPr>
            <p:grpSpPr>
              <a:xfrm>
                <a:off x="2676832" y="3001379"/>
                <a:ext cx="3522482" cy="1120935"/>
                <a:chOff x="2367116" y="3016127"/>
                <a:chExt cx="3522482" cy="1120935"/>
              </a:xfrm>
            </p:grpSpPr>
            <p:sp>
              <p:nvSpPr>
                <p:cNvPr id="1189" name="Google Shape;1189;p47"/>
                <p:cNvSpPr/>
                <p:nvPr/>
              </p:nvSpPr>
              <p:spPr>
                <a:xfrm>
                  <a:off x="2367116" y="3038168"/>
                  <a:ext cx="966019" cy="1098755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BABA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47"/>
                <p:cNvSpPr/>
                <p:nvPr/>
              </p:nvSpPr>
              <p:spPr>
                <a:xfrm>
                  <a:off x="4923579" y="3038168"/>
                  <a:ext cx="966019" cy="1098755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BABA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" name="Google Shape;1191;p47"/>
                <p:cNvSpPr/>
                <p:nvPr/>
              </p:nvSpPr>
              <p:spPr>
                <a:xfrm>
                  <a:off x="5189049" y="3349727"/>
                  <a:ext cx="435077" cy="475635"/>
                </a:xfrm>
                <a:prstGeom prst="ellipse">
                  <a:avLst/>
                </a:prstGeom>
                <a:solidFill>
                  <a:srgbClr val="BFBFBF"/>
                </a:solidFill>
                <a:ln w="254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92" name="Google Shape;1192;p47"/>
                <p:cNvCxnSpPr>
                  <a:endCxn id="1191" idx="0"/>
                </p:cNvCxnSpPr>
                <p:nvPr/>
              </p:nvCxnSpPr>
              <p:spPr>
                <a:xfrm>
                  <a:off x="3332988" y="3016127"/>
                  <a:ext cx="2073600" cy="33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3" name="Google Shape;1193;p47"/>
                <p:cNvCxnSpPr>
                  <a:endCxn id="1191" idx="4"/>
                </p:cNvCxnSpPr>
                <p:nvPr/>
              </p:nvCxnSpPr>
              <p:spPr>
                <a:xfrm rot="10800000" flipH="1">
                  <a:off x="3332988" y="3825362"/>
                  <a:ext cx="2073600" cy="31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194" name="Google Shape;1194;p47"/>
              <p:cNvSpPr txBox="1"/>
              <p:nvPr/>
            </p:nvSpPr>
            <p:spPr>
              <a:xfrm>
                <a:off x="4778019" y="2755743"/>
                <a:ext cx="191321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Super Mario Brothers</a:t>
                </a:r>
                <a:endParaRPr/>
              </a:p>
            </p:txBody>
          </p:sp>
          <p:sp>
            <p:nvSpPr>
              <p:cNvPr id="1195" name="Google Shape;1195;p47"/>
              <p:cNvSpPr txBox="1"/>
              <p:nvPr/>
            </p:nvSpPr>
            <p:spPr>
              <a:xfrm>
                <a:off x="3843796" y="3287394"/>
                <a:ext cx="113747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0" i="0" u="none" strike="noStrike" cap="none">
                    <a:solidFill>
                      <a:srgbClr val="99AAF9"/>
                    </a:solidFill>
                    <a:latin typeface="Arial"/>
                    <a:ea typeface="Arial"/>
                    <a:cs typeface="Arial"/>
                    <a:sym typeface="Arial"/>
                  </a:rPr>
                  <a:t>Réduction polynomiale</a:t>
                </a:r>
                <a:endParaRPr/>
              </a:p>
            </p:txBody>
          </p:sp>
          <p:sp>
            <p:nvSpPr>
              <p:cNvPr id="1196" name="Google Shape;1196;p47"/>
              <p:cNvSpPr txBox="1"/>
              <p:nvPr/>
            </p:nvSpPr>
            <p:spPr>
              <a:xfrm>
                <a:off x="2577401" y="2755744"/>
                <a:ext cx="10654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3SAT</a:t>
                </a:r>
                <a:endParaRPr/>
              </a:p>
            </p:txBody>
          </p:sp>
          <p:sp>
            <p:nvSpPr>
              <p:cNvPr id="1197" name="Google Shape;1197;p47"/>
              <p:cNvSpPr txBox="1"/>
              <p:nvPr/>
            </p:nvSpPr>
            <p:spPr>
              <a:xfrm>
                <a:off x="2667917" y="3000519"/>
                <a:ext cx="112702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b="0" i="0" u="none" strike="noStrike" cap="none">
                    <a:solidFill>
                      <a:srgbClr val="99AAF9"/>
                    </a:solidFill>
                    <a:latin typeface="Arial"/>
                    <a:ea typeface="Arial"/>
                    <a:cs typeface="Arial"/>
                    <a:sym typeface="Arial"/>
                  </a:rPr>
                  <a:t>NP-complet</a:t>
                </a:r>
                <a:endParaRPr/>
              </a:p>
            </p:txBody>
          </p:sp>
          <p:sp>
            <p:nvSpPr>
              <p:cNvPr id="1198" name="Google Shape;1198;p47"/>
              <p:cNvSpPr/>
              <p:nvPr/>
            </p:nvSpPr>
            <p:spPr>
              <a:xfrm>
                <a:off x="6540910" y="3406877"/>
                <a:ext cx="228600" cy="16591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BABA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7"/>
              <p:cNvSpPr txBox="1"/>
              <p:nvPr/>
            </p:nvSpPr>
            <p:spPr>
              <a:xfrm>
                <a:off x="6769509" y="3357101"/>
                <a:ext cx="19658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Super Mario BROS</a:t>
                </a:r>
                <a:r>
                  <a:rPr lang="fr-FR" sz="1200" b="0" i="0" u="none" strike="noStrike" cap="none">
                    <a:solidFill>
                      <a:srgbClr val="99AAF9"/>
                    </a:solidFill>
                    <a:latin typeface="Arial"/>
                    <a:ea typeface="Arial"/>
                    <a:cs typeface="Arial"/>
                    <a:sym typeface="Arial"/>
                  </a:rPr>
                  <a:t> est au moins NP-complet</a:t>
                </a:r>
                <a:endParaRPr/>
              </a:p>
            </p:txBody>
          </p:sp>
        </p:grpSp>
        <p:pic>
          <p:nvPicPr>
            <p:cNvPr id="1200" name="Google Shape;1200;p47"/>
            <p:cNvPicPr preferRelativeResize="0"/>
            <p:nvPr/>
          </p:nvPicPr>
          <p:blipFill rotWithShape="1">
            <a:blip r:embed="rId4">
              <a:alphaModFix/>
            </a:blip>
            <a:srcRect l="-1" t="-82" r="13354"/>
            <a:stretch/>
          </p:blipFill>
          <p:spPr>
            <a:xfrm>
              <a:off x="2106104" y="3341892"/>
              <a:ext cx="983916" cy="8513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1" name="Google Shape;1201;p47" descr="A couple of toy figurines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0090" y="2126989"/>
            <a:ext cx="983916" cy="111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47"/>
          <p:cNvSpPr txBox="1"/>
          <p:nvPr/>
        </p:nvSpPr>
        <p:spPr>
          <a:xfrm>
            <a:off x="1401039" y="707363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</a:pPr>
            <a:r>
              <a:rPr lang="fr-FR" sz="3200" b="0" i="0" u="none" strike="noStrike" cap="none" dirty="0" smtClean="0">
                <a:solidFill>
                  <a:srgbClr val="5A32FF"/>
                </a:solidFill>
                <a:latin typeface="Encode Sans"/>
                <a:ea typeface="Encode Sans"/>
                <a:cs typeface="Encode Sans"/>
                <a:sym typeface="Encode Sans"/>
              </a:rPr>
              <a:t>RÉSULTAT</a:t>
            </a:r>
            <a:endParaRPr sz="3200" b="0" i="0" u="none" strike="noStrike" cap="none" dirty="0">
              <a:solidFill>
                <a:srgbClr val="5A32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0" y="0"/>
            <a:ext cx="39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5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934192" y="2580143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</a:t>
            </a:r>
            <a:endParaRPr dirty="0"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6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4"/>
          <p:cNvSpPr txBox="1">
            <a:spLocks noGrp="1"/>
          </p:cNvSpPr>
          <p:nvPr>
            <p:ph type="title" idx="6"/>
          </p:nvPr>
        </p:nvSpPr>
        <p:spPr>
          <a:xfrm>
            <a:off x="673271" y="71721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RESSOURCES</a:t>
            </a:r>
            <a:endParaRPr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64" name="Google Shape;1264;p34"/>
          <p:cNvSpPr/>
          <p:nvPr/>
        </p:nvSpPr>
        <p:spPr>
          <a:xfrm>
            <a:off x="252400" y="9144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4"/>
          <p:cNvSpPr/>
          <p:nvPr/>
        </p:nvSpPr>
        <p:spPr>
          <a:xfrm>
            <a:off x="8722250" y="35823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2285353" y="21364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- Site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Web de la bibliothèque de cours en ligne de l'</a:t>
            </a:r>
            <a:r>
              <a:rPr lang="fr-FR" dirty="0">
                <a:solidFill>
                  <a:srgbClr val="5A32FF"/>
                </a:solidFill>
                <a:latin typeface="+mj-lt"/>
              </a:rPr>
              <a:t>I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nstitut de </a:t>
            </a:r>
            <a:r>
              <a:rPr lang="fr-FR" dirty="0" smtClean="0">
                <a:solidFill>
                  <a:srgbClr val="5A32FF"/>
                </a:solidFill>
                <a:latin typeface="+mj-lt"/>
              </a:rPr>
              <a:t>T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echnologie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du </a:t>
            </a:r>
            <a:r>
              <a:rPr lang="fr-FR" dirty="0">
                <a:solidFill>
                  <a:srgbClr val="5A32FF"/>
                </a:solidFill>
                <a:latin typeface="+mj-lt"/>
              </a:rPr>
              <a:t>M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assachusetts </a:t>
            </a:r>
            <a:r>
              <a:rPr lang="fr-FR" dirty="0">
                <a:solidFill>
                  <a:srgbClr val="5A5AFF"/>
                </a:solidFill>
                <a:latin typeface="+mj-lt"/>
              </a:rPr>
              <a:t>(</a:t>
            </a:r>
            <a:r>
              <a:rPr lang="fr-FR" dirty="0" smtClean="0">
                <a:solidFill>
                  <a:srgbClr val="5A5AFF"/>
                </a:solidFill>
                <a:latin typeface="+mj-lt"/>
              </a:rPr>
              <a:t>MIT), 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un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état situé dans la région Nord-Est des États-Unis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pic>
        <p:nvPicPr>
          <p:cNvPr id="34" name="Image 33"/>
          <p:cNvPicPr/>
          <p:nvPr/>
        </p:nvPicPr>
        <p:blipFill rotWithShape="1">
          <a:blip r:embed="rId3"/>
          <a:srcRect l="4723" t="31261" r="49467" b="20345"/>
          <a:stretch/>
        </p:blipFill>
        <p:spPr bwMode="auto">
          <a:xfrm>
            <a:off x="6784258" y="0"/>
            <a:ext cx="2359742" cy="1458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447901" y="1571500"/>
            <a:ext cx="4408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5A5AFF"/>
                </a:solidFill>
                <a:latin typeface="Algerian" panose="04020705040A02060702" pitchFamily="82" charset="0"/>
              </a:rPr>
              <a:t>Le </a:t>
            </a:r>
            <a:r>
              <a:rPr lang="fr-FR" sz="1600" b="1" dirty="0" smtClean="0">
                <a:solidFill>
                  <a:srgbClr val="5A5AFF"/>
                </a:solidFill>
                <a:latin typeface="Algerian" panose="04020705040A02060702" pitchFamily="82" charset="0"/>
              </a:rPr>
              <a:t>site </a:t>
            </a:r>
            <a:r>
              <a:rPr lang="fr-FR" sz="1600" b="1" dirty="0" smtClean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</a:rPr>
              <a:t>:  </a:t>
            </a:r>
            <a:r>
              <a:rPr lang="fr-FR" sz="1600" b="1" u="sng" dirty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  <a:hlinkClick r:id="rId4"/>
              </a:rPr>
              <a:t>https://courses.csail.mit.edu/</a:t>
            </a:r>
            <a:r>
              <a:rPr lang="fr-FR" sz="1600" b="1" dirty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5353" y="297822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  <a:latin typeface="+mj-lt"/>
              </a:rPr>
              <a:t>- Offre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un accès en ligne à de nombreux cours de l'université, y compris des cours de sciences informatiques et de technologie de l'information. </a:t>
            </a:r>
            <a:endParaRPr lang="fr-FR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1350" y="380167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- Les </a:t>
            </a:r>
            <a:r>
              <a:rPr lang="fr-FR" dirty="0">
                <a:solidFill>
                  <a:schemeClr val="tx1"/>
                </a:solidFill>
              </a:rPr>
              <a:t>cours sont accessibles gratuitement et sont souvent accompagnés de ressources de cours, comme des feuilles de travail, des projets et des examens.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84258" y="0"/>
            <a:ext cx="2359742" cy="1458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/>
          <p:nvPr/>
        </p:nvPicPr>
        <p:blipFill rotWithShape="1">
          <a:blip r:embed="rId3"/>
          <a:srcRect l="4723" t="31261" r="49467" b="20345"/>
          <a:stretch/>
        </p:blipFill>
        <p:spPr bwMode="auto">
          <a:xfrm>
            <a:off x="0" y="6421"/>
            <a:ext cx="2359742" cy="1458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5850" y="-9081"/>
            <a:ext cx="2359742" cy="1458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oogle Shape;1363;p40"/>
          <p:cNvGrpSpPr/>
          <p:nvPr/>
        </p:nvGrpSpPr>
        <p:grpSpPr>
          <a:xfrm>
            <a:off x="7175090" y="3732637"/>
            <a:ext cx="1455934" cy="876732"/>
            <a:chOff x="-6278622" y="2442183"/>
            <a:chExt cx="13760920" cy="7331215"/>
          </a:xfrm>
        </p:grpSpPr>
        <p:sp>
          <p:nvSpPr>
            <p:cNvPr id="43" name="Google Shape;1364;p40"/>
            <p:cNvSpPr/>
            <p:nvPr/>
          </p:nvSpPr>
          <p:spPr>
            <a:xfrm>
              <a:off x="1809660" y="6027249"/>
              <a:ext cx="2851319" cy="636466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5;p40"/>
            <p:cNvSpPr/>
            <p:nvPr/>
          </p:nvSpPr>
          <p:spPr>
            <a:xfrm>
              <a:off x="-1119115" y="2686805"/>
              <a:ext cx="7940757" cy="5994897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66;p40"/>
            <p:cNvSpPr/>
            <p:nvPr/>
          </p:nvSpPr>
          <p:spPr>
            <a:xfrm>
              <a:off x="4673460" y="7404600"/>
              <a:ext cx="2138297" cy="156923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7;p40"/>
            <p:cNvSpPr/>
            <p:nvPr/>
          </p:nvSpPr>
          <p:spPr>
            <a:xfrm>
              <a:off x="5692184" y="6856359"/>
              <a:ext cx="1102093" cy="601182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8;p40"/>
            <p:cNvSpPr/>
            <p:nvPr/>
          </p:nvSpPr>
          <p:spPr>
            <a:xfrm>
              <a:off x="4644299" y="6452480"/>
              <a:ext cx="543985" cy="61400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9;p40"/>
            <p:cNvSpPr/>
            <p:nvPr/>
          </p:nvSpPr>
          <p:spPr>
            <a:xfrm>
              <a:off x="3961246" y="6521890"/>
              <a:ext cx="1044590" cy="830433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;p40"/>
            <p:cNvSpPr/>
            <p:nvPr/>
          </p:nvSpPr>
          <p:spPr>
            <a:xfrm>
              <a:off x="1733021" y="7419157"/>
              <a:ext cx="438186" cy="762419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1;p40"/>
            <p:cNvSpPr/>
            <p:nvPr/>
          </p:nvSpPr>
          <p:spPr>
            <a:xfrm>
              <a:off x="5684713" y="4263420"/>
              <a:ext cx="515644" cy="806476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2;p40"/>
            <p:cNvSpPr/>
            <p:nvPr/>
          </p:nvSpPr>
          <p:spPr>
            <a:xfrm>
              <a:off x="6578499" y="8749753"/>
              <a:ext cx="903798" cy="683608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3;p40"/>
            <p:cNvSpPr/>
            <p:nvPr/>
          </p:nvSpPr>
          <p:spPr>
            <a:xfrm>
              <a:off x="5429827" y="5730618"/>
              <a:ext cx="448983" cy="743138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4;p40"/>
            <p:cNvSpPr/>
            <p:nvPr/>
          </p:nvSpPr>
          <p:spPr>
            <a:xfrm>
              <a:off x="5109099" y="6740387"/>
              <a:ext cx="357403" cy="438498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5;p40"/>
            <p:cNvSpPr/>
            <p:nvPr/>
          </p:nvSpPr>
          <p:spPr>
            <a:xfrm>
              <a:off x="1600565" y="2692782"/>
              <a:ext cx="501521" cy="31428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6;p40"/>
            <p:cNvSpPr/>
            <p:nvPr/>
          </p:nvSpPr>
          <p:spPr>
            <a:xfrm>
              <a:off x="223662" y="2573242"/>
              <a:ext cx="474818" cy="171167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7;p40"/>
            <p:cNvSpPr/>
            <p:nvPr/>
          </p:nvSpPr>
          <p:spPr>
            <a:xfrm>
              <a:off x="-633492" y="3721493"/>
              <a:ext cx="223311" cy="22332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8;p40"/>
            <p:cNvSpPr/>
            <p:nvPr/>
          </p:nvSpPr>
          <p:spPr>
            <a:xfrm>
              <a:off x="4999394" y="7279855"/>
              <a:ext cx="415195" cy="158827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9;p40"/>
            <p:cNvSpPr/>
            <p:nvPr/>
          </p:nvSpPr>
          <p:spPr>
            <a:xfrm>
              <a:off x="4312967" y="2740260"/>
              <a:ext cx="505473" cy="105708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0;p40"/>
            <p:cNvSpPr/>
            <p:nvPr/>
          </p:nvSpPr>
          <p:spPr>
            <a:xfrm>
              <a:off x="5799671" y="9079064"/>
              <a:ext cx="242398" cy="187749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1;p40"/>
            <p:cNvSpPr/>
            <p:nvPr/>
          </p:nvSpPr>
          <p:spPr>
            <a:xfrm>
              <a:off x="3557275" y="6215475"/>
              <a:ext cx="158289" cy="246893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2;p40"/>
            <p:cNvSpPr/>
            <p:nvPr/>
          </p:nvSpPr>
          <p:spPr>
            <a:xfrm>
              <a:off x="2659295" y="2535308"/>
              <a:ext cx="309926" cy="127544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3;p40"/>
            <p:cNvSpPr/>
            <p:nvPr/>
          </p:nvSpPr>
          <p:spPr>
            <a:xfrm>
              <a:off x="527712" y="2537091"/>
              <a:ext cx="227456" cy="10744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4;p40"/>
            <p:cNvSpPr/>
            <p:nvPr/>
          </p:nvSpPr>
          <p:spPr>
            <a:xfrm>
              <a:off x="5311542" y="7289158"/>
              <a:ext cx="246591" cy="147789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5;p40"/>
            <p:cNvSpPr/>
            <p:nvPr/>
          </p:nvSpPr>
          <p:spPr>
            <a:xfrm>
              <a:off x="5392471" y="5363325"/>
              <a:ext cx="130670" cy="180952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86;p40"/>
            <p:cNvSpPr/>
            <p:nvPr/>
          </p:nvSpPr>
          <p:spPr>
            <a:xfrm>
              <a:off x="5378156" y="6128857"/>
              <a:ext cx="145805" cy="187556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7;p40"/>
            <p:cNvSpPr/>
            <p:nvPr/>
          </p:nvSpPr>
          <p:spPr>
            <a:xfrm>
              <a:off x="1263208" y="2530343"/>
              <a:ext cx="214972" cy="91247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88;p40"/>
            <p:cNvSpPr/>
            <p:nvPr/>
          </p:nvSpPr>
          <p:spPr>
            <a:xfrm>
              <a:off x="7179563" y="7945033"/>
              <a:ext cx="142817" cy="154344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89;p40"/>
            <p:cNvSpPr/>
            <p:nvPr/>
          </p:nvSpPr>
          <p:spPr>
            <a:xfrm>
              <a:off x="5884698" y="6624318"/>
              <a:ext cx="127393" cy="153862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0;p40"/>
            <p:cNvSpPr/>
            <p:nvPr/>
          </p:nvSpPr>
          <p:spPr>
            <a:xfrm>
              <a:off x="1519781" y="2515353"/>
              <a:ext cx="168170" cy="96694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1;p40"/>
            <p:cNvSpPr/>
            <p:nvPr/>
          </p:nvSpPr>
          <p:spPr>
            <a:xfrm>
              <a:off x="5988088" y="2933547"/>
              <a:ext cx="156313" cy="80595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2;p40"/>
            <p:cNvSpPr/>
            <p:nvPr/>
          </p:nvSpPr>
          <p:spPr>
            <a:xfrm>
              <a:off x="2989422" y="2606790"/>
              <a:ext cx="157228" cy="90572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3;p40"/>
            <p:cNvSpPr/>
            <p:nvPr/>
          </p:nvSpPr>
          <p:spPr>
            <a:xfrm>
              <a:off x="5574140" y="6979320"/>
              <a:ext cx="149998" cy="77558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4;p40"/>
            <p:cNvSpPr/>
            <p:nvPr/>
          </p:nvSpPr>
          <p:spPr>
            <a:xfrm>
              <a:off x="1725550" y="2533669"/>
              <a:ext cx="119584" cy="76690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5;p40"/>
            <p:cNvSpPr/>
            <p:nvPr/>
          </p:nvSpPr>
          <p:spPr>
            <a:xfrm>
              <a:off x="-2678458" y="2548708"/>
              <a:ext cx="1002946" cy="18326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96;p40"/>
            <p:cNvSpPr/>
            <p:nvPr/>
          </p:nvSpPr>
          <p:spPr>
            <a:xfrm>
              <a:off x="-6278622" y="2442183"/>
              <a:ext cx="6232356" cy="733121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7;p40"/>
            <p:cNvSpPr/>
            <p:nvPr/>
          </p:nvSpPr>
          <p:spPr>
            <a:xfrm>
              <a:off x="-3679685" y="2638603"/>
              <a:ext cx="545624" cy="176759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98;p40"/>
            <p:cNvSpPr/>
            <p:nvPr/>
          </p:nvSpPr>
          <p:spPr>
            <a:xfrm>
              <a:off x="-665980" y="3155803"/>
              <a:ext cx="411532" cy="18427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9;p40"/>
            <p:cNvSpPr/>
            <p:nvPr/>
          </p:nvSpPr>
          <p:spPr>
            <a:xfrm>
              <a:off x="-3927099" y="5449460"/>
              <a:ext cx="508173" cy="2180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00;p40"/>
            <p:cNvSpPr/>
            <p:nvPr/>
          </p:nvSpPr>
          <p:spPr>
            <a:xfrm>
              <a:off x="-3102432" y="2579268"/>
              <a:ext cx="312384" cy="21599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01;p40"/>
            <p:cNvSpPr/>
            <p:nvPr/>
          </p:nvSpPr>
          <p:spPr>
            <a:xfrm>
              <a:off x="-3472277" y="5631565"/>
              <a:ext cx="318216" cy="142583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02;p40"/>
            <p:cNvSpPr/>
            <p:nvPr/>
          </p:nvSpPr>
          <p:spPr>
            <a:xfrm>
              <a:off x="-3022467" y="3205065"/>
              <a:ext cx="249917" cy="12441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03;p40"/>
            <p:cNvSpPr/>
            <p:nvPr/>
          </p:nvSpPr>
          <p:spPr>
            <a:xfrm>
              <a:off x="-3281546" y="2598934"/>
              <a:ext cx="181714" cy="86427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04;p40"/>
            <p:cNvSpPr/>
            <p:nvPr/>
          </p:nvSpPr>
          <p:spPr>
            <a:xfrm>
              <a:off x="-3122436" y="5700637"/>
              <a:ext cx="114186" cy="85463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05;p40"/>
            <p:cNvSpPr/>
            <p:nvPr/>
          </p:nvSpPr>
          <p:spPr>
            <a:xfrm>
              <a:off x="-2361924" y="9539097"/>
              <a:ext cx="120837" cy="75630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6;p40"/>
            <p:cNvSpPr/>
            <p:nvPr/>
          </p:nvSpPr>
          <p:spPr>
            <a:xfrm>
              <a:off x="-3635533" y="5712350"/>
              <a:ext cx="108305" cy="73798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7;p40"/>
            <p:cNvSpPr/>
            <p:nvPr/>
          </p:nvSpPr>
          <p:spPr>
            <a:xfrm>
              <a:off x="6855365" y="7136987"/>
              <a:ext cx="91339" cy="1032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8;p40"/>
            <p:cNvSpPr/>
            <p:nvPr/>
          </p:nvSpPr>
          <p:spPr>
            <a:xfrm>
              <a:off x="1545616" y="3022816"/>
              <a:ext cx="105847" cy="73075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9;p40"/>
            <p:cNvSpPr/>
            <p:nvPr/>
          </p:nvSpPr>
          <p:spPr>
            <a:xfrm>
              <a:off x="5463134" y="7003228"/>
              <a:ext cx="96641" cy="71966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10;p40"/>
            <p:cNvSpPr/>
            <p:nvPr/>
          </p:nvSpPr>
          <p:spPr>
            <a:xfrm>
              <a:off x="6151151" y="4257443"/>
              <a:ext cx="88833" cy="81366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11;p40"/>
            <p:cNvSpPr/>
            <p:nvPr/>
          </p:nvSpPr>
          <p:spPr>
            <a:xfrm>
              <a:off x="117861" y="4382091"/>
              <a:ext cx="103341" cy="243278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12;p40"/>
            <p:cNvSpPr/>
            <p:nvPr/>
          </p:nvSpPr>
          <p:spPr>
            <a:xfrm>
              <a:off x="810072" y="4779414"/>
              <a:ext cx="180798" cy="87536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3;p40"/>
            <p:cNvSpPr/>
            <p:nvPr/>
          </p:nvSpPr>
          <p:spPr>
            <a:xfrm>
              <a:off x="1225756" y="4803322"/>
              <a:ext cx="97509" cy="72497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14;p40"/>
            <p:cNvSpPr/>
            <p:nvPr/>
          </p:nvSpPr>
          <p:spPr>
            <a:xfrm>
              <a:off x="-142809" y="4541975"/>
              <a:ext cx="86615" cy="7360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Ellipse 23"/>
          <p:cNvSpPr/>
          <p:nvPr/>
        </p:nvSpPr>
        <p:spPr>
          <a:xfrm>
            <a:off x="7470058" y="3959942"/>
            <a:ext cx="66368" cy="737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2285353" y="2136468"/>
            <a:ext cx="4571127" cy="73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2290204" y="2993973"/>
            <a:ext cx="4571127" cy="73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/>
          <p:cNvSpPr/>
          <p:nvPr/>
        </p:nvSpPr>
        <p:spPr>
          <a:xfrm>
            <a:off x="2288158" y="3838747"/>
            <a:ext cx="4571127" cy="73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8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2657" y="773900"/>
            <a:ext cx="7182465" cy="36740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6000" dirty="0" smtClean="0">
                <a:solidFill>
                  <a:schemeClr val="tx1"/>
                </a:solidFill>
                <a:latin typeface="+mj-lt"/>
              </a:rPr>
              <a:t>MERCI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6000" dirty="0" smtClean="0">
                <a:solidFill>
                  <a:schemeClr val="tx1"/>
                </a:solidFill>
                <a:latin typeface="+mj-lt"/>
              </a:rPr>
              <a:t>DE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6000" dirty="0" smtClean="0">
                <a:solidFill>
                  <a:schemeClr val="tx1"/>
                </a:solidFill>
                <a:latin typeface="+mj-lt"/>
              </a:rPr>
              <a:t>VOTRE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6000" dirty="0" smtClean="0">
                <a:solidFill>
                  <a:schemeClr val="tx1"/>
                </a:solidFill>
                <a:latin typeface="+mj-lt"/>
              </a:rPr>
              <a:t>ATTENTION</a:t>
            </a:r>
            <a:endParaRPr kumimoji="0" lang="fr-FR" sz="6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9" t="73660" r="47717" b="14209"/>
          <a:stretch/>
        </p:blipFill>
        <p:spPr bwMode="auto">
          <a:xfrm>
            <a:off x="6219073" y="1812435"/>
            <a:ext cx="1359474" cy="1304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9" t="73660" r="47717" b="14209"/>
          <a:stretch/>
        </p:blipFill>
        <p:spPr bwMode="auto">
          <a:xfrm flipH="1">
            <a:off x="1280160" y="1812435"/>
            <a:ext cx="1359474" cy="1304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5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22" y="1345947"/>
            <a:ext cx="2735072" cy="2827928"/>
          </a:xfrm>
          <a:prstGeom prst="rect">
            <a:avLst/>
          </a:prstGeom>
        </p:spPr>
      </p:pic>
      <p:sp>
        <p:nvSpPr>
          <p:cNvPr id="7" name="Google Shape;1263;p34"/>
          <p:cNvSpPr txBox="1">
            <a:spLocks/>
          </p:cNvSpPr>
          <p:nvPr/>
        </p:nvSpPr>
        <p:spPr>
          <a:xfrm flipH="1">
            <a:off x="2562364" y="3567475"/>
            <a:ext cx="288731" cy="37800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P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411304" y="1377344"/>
            <a:ext cx="1454539" cy="2626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67336" b="75881"/>
          <a:stretch/>
        </p:blipFill>
        <p:spPr>
          <a:xfrm>
            <a:off x="1873229" y="3028405"/>
            <a:ext cx="321484" cy="29128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0033" b="77741"/>
          <a:stretch/>
        </p:blipFill>
        <p:spPr>
          <a:xfrm>
            <a:off x="2158270" y="2464725"/>
            <a:ext cx="1096921" cy="23665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0033" b="77741"/>
          <a:stretch/>
        </p:blipFill>
        <p:spPr>
          <a:xfrm>
            <a:off x="2223897" y="1476981"/>
            <a:ext cx="1096921" cy="23665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411303" y="1619669"/>
            <a:ext cx="1454539" cy="26262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411304" y="1888791"/>
            <a:ext cx="1454539" cy="2626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648190" y="1364371"/>
            <a:ext cx="1454539" cy="26262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644946" y="1623857"/>
            <a:ext cx="1454539" cy="26262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685355" y="1837137"/>
            <a:ext cx="1454539" cy="262625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404702" y="2825630"/>
            <a:ext cx="413173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000" b="1" dirty="0"/>
              <a:t>2</a:t>
            </a:r>
            <a:r>
              <a:rPr lang="fr-FR" sz="2000" b="1" dirty="0" smtClean="0">
                <a:solidFill>
                  <a:schemeClr val="tx1"/>
                </a:solidFill>
              </a:rPr>
              <a:t>.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La classe des problèmes NP </a:t>
            </a:r>
          </a:p>
          <a:p>
            <a:pPr algn="just"/>
            <a:endParaRPr lang="fr-FR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4455501" y="325468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-  Problèmes non décidables en temps polynomial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1917676" y="2608605"/>
            <a:ext cx="1454539" cy="26262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27441" b="76857"/>
          <a:stretch/>
        </p:blipFill>
        <p:spPr>
          <a:xfrm>
            <a:off x="2084905" y="2593164"/>
            <a:ext cx="1454539" cy="262625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0033" b="77741"/>
          <a:stretch/>
        </p:blipFill>
        <p:spPr>
          <a:xfrm>
            <a:off x="2094801" y="2855789"/>
            <a:ext cx="1096921" cy="236659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40033" b="77741"/>
          <a:stretch/>
        </p:blipFill>
        <p:spPr>
          <a:xfrm>
            <a:off x="2358908" y="2813530"/>
            <a:ext cx="1096921" cy="236659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16795" r="40033" b="77741"/>
          <a:stretch/>
        </p:blipFill>
        <p:spPr>
          <a:xfrm rot="7602243">
            <a:off x="3380956" y="2121209"/>
            <a:ext cx="816902" cy="160473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16795" r="40033" b="77741"/>
          <a:stretch/>
        </p:blipFill>
        <p:spPr>
          <a:xfrm rot="3492804">
            <a:off x="1293176" y="2145626"/>
            <a:ext cx="816902" cy="16047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430284" y="2738748"/>
            <a:ext cx="47030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NP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372229" y="1324881"/>
            <a:ext cx="413173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000" b="1" dirty="0" smtClean="0"/>
              <a:t>1</a:t>
            </a:r>
            <a:r>
              <a:rPr lang="fr-FR" sz="2000" b="1" dirty="0" smtClean="0">
                <a:solidFill>
                  <a:schemeClr val="tx1"/>
                </a:solidFill>
              </a:rPr>
              <a:t>.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La classe </a:t>
            </a:r>
            <a:r>
              <a:rPr lang="fr-FR" sz="2000" b="1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des </a:t>
            </a:r>
            <a:r>
              <a:rPr lang="fr-FR" sz="20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problèmes </a:t>
            </a:r>
            <a:r>
              <a:rPr lang="fr-FR" sz="2000" b="1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 </a:t>
            </a:r>
          </a:p>
          <a:p>
            <a:pPr algn="just"/>
            <a:endParaRPr lang="fr-FR" dirty="0" smtClean="0"/>
          </a:p>
        </p:txBody>
      </p:sp>
      <p:sp>
        <p:nvSpPr>
          <p:cNvPr id="49" name="Rectangle 48"/>
          <p:cNvSpPr/>
          <p:nvPr/>
        </p:nvSpPr>
        <p:spPr>
          <a:xfrm>
            <a:off x="4439964" y="183599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>
                <a:solidFill>
                  <a:schemeClr val="tx1"/>
                </a:solidFill>
              </a:rPr>
              <a:t>-  Problèmes décidables en temps polynomial</a:t>
            </a:r>
          </a:p>
        </p:txBody>
      </p:sp>
      <p:sp>
        <p:nvSpPr>
          <p:cNvPr id="50" name="Google Shape;1278;p36"/>
          <p:cNvSpPr txBox="1">
            <a:spLocks/>
          </p:cNvSpPr>
          <p:nvPr/>
        </p:nvSpPr>
        <p:spPr>
          <a:xfrm>
            <a:off x="2030327" y="50980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LES CLASSES DE PROBLÈMES 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06916" y="2151143"/>
            <a:ext cx="3389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[ problèmes </a:t>
            </a:r>
            <a:r>
              <a:rPr lang="fr-FR" dirty="0" err="1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résolvables</a:t>
            </a:r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  <a:r>
              <a:rPr lang="fr-FR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en temps polynomial par une machine de Turing </a:t>
            </a:r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déterministe ]</a:t>
            </a:r>
            <a:endParaRPr lang="fr-FR" dirty="0">
              <a:solidFill>
                <a:schemeClr val="tx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642862" y="3591372"/>
            <a:ext cx="3535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[ problèmes </a:t>
            </a:r>
            <a:r>
              <a:rPr lang="fr-FR" dirty="0" err="1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résolvables</a:t>
            </a:r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  <a:r>
              <a:rPr lang="fr-FR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en temps polynomial par une machine de Turing </a:t>
            </a:r>
            <a:r>
              <a:rPr lang="fr-FR" dirty="0" smtClean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non déterministe ]</a:t>
            </a:r>
            <a:endParaRPr lang="fr-FR" dirty="0">
              <a:solidFill>
                <a:schemeClr val="tx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77" y="1329566"/>
            <a:ext cx="2735072" cy="2827928"/>
          </a:xfrm>
          <a:prstGeom prst="rect">
            <a:avLst/>
          </a:prstGeom>
        </p:spPr>
      </p:pic>
      <p:sp>
        <p:nvSpPr>
          <p:cNvPr id="7" name="Google Shape;1263;p34"/>
          <p:cNvSpPr txBox="1">
            <a:spLocks/>
          </p:cNvSpPr>
          <p:nvPr/>
        </p:nvSpPr>
        <p:spPr>
          <a:xfrm flipH="1">
            <a:off x="2594321" y="3551094"/>
            <a:ext cx="288731" cy="37800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solidFill>
                  <a:schemeClr val="tx1"/>
                </a:solidFill>
              </a:rPr>
              <a:t>P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4200" r="67336" b="75881"/>
          <a:stretch/>
        </p:blipFill>
        <p:spPr>
          <a:xfrm>
            <a:off x="1905186" y="3012024"/>
            <a:ext cx="321484" cy="29128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065996" y="3751940"/>
            <a:ext cx="39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1"/>
                </a:solidFill>
              </a:rPr>
              <a:t>2. </a:t>
            </a:r>
            <a:r>
              <a:rPr lang="fr-FR" b="1" dirty="0">
                <a:solidFill>
                  <a:schemeClr val="tx1"/>
                </a:solidFill>
              </a:rPr>
              <a:t>R</a:t>
            </a:r>
            <a:r>
              <a:rPr lang="fr-FR" b="1" dirty="0" smtClean="0">
                <a:solidFill>
                  <a:schemeClr val="tx1"/>
                </a:solidFill>
              </a:rPr>
              <a:t>éductible</a:t>
            </a:r>
            <a:r>
              <a:rPr lang="fr-FR" dirty="0" smtClean="0">
                <a:solidFill>
                  <a:schemeClr val="tx1"/>
                </a:solidFill>
              </a:rPr>
              <a:t> à </a:t>
            </a:r>
            <a:r>
              <a:rPr lang="fr-FR" dirty="0">
                <a:solidFill>
                  <a:schemeClr val="tx1"/>
                </a:solidFill>
              </a:rPr>
              <a:t>un autre problème </a:t>
            </a:r>
            <a:r>
              <a:rPr lang="fr-FR" dirty="0" smtClean="0">
                <a:solidFill>
                  <a:schemeClr val="tx1"/>
                </a:solidFill>
              </a:rPr>
              <a:t>          NP-complet </a:t>
            </a:r>
            <a:r>
              <a:rPr lang="fr-FR" dirty="0">
                <a:solidFill>
                  <a:schemeClr val="tx1"/>
                </a:solidFill>
              </a:rPr>
              <a:t>connu en temps polynomial</a:t>
            </a:r>
            <a:r>
              <a:rPr lang="fr-F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30774" y="3012024"/>
            <a:ext cx="47030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52512" y="2509172"/>
            <a:ext cx="10788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NP-Complet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98204" y="1446542"/>
            <a:ext cx="10788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NP-Difficile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23432" y="2380345"/>
            <a:ext cx="413173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Les problèmes NP-Complets </a:t>
            </a:r>
          </a:p>
          <a:p>
            <a:pPr algn="just"/>
            <a:endParaRPr lang="fr-FR" dirty="0" smtClean="0"/>
          </a:p>
        </p:txBody>
      </p:sp>
      <p:sp>
        <p:nvSpPr>
          <p:cNvPr id="51" name="Google Shape;1278;p36"/>
          <p:cNvSpPr txBox="1">
            <a:spLocks/>
          </p:cNvSpPr>
          <p:nvPr/>
        </p:nvSpPr>
        <p:spPr>
          <a:xfrm>
            <a:off x="1919716" y="509809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LA NP-COMPLÉTUDE 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1666" y="1339349"/>
            <a:ext cx="40335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800" dirty="0" smtClean="0">
                <a:solidFill>
                  <a:schemeClr val="tx1"/>
                </a:solidFill>
                <a:latin typeface="+mj-lt"/>
              </a:rPr>
              <a:t>Concept </a:t>
            </a:r>
            <a:r>
              <a:rPr lang="fr-FR" sz="1800" dirty="0">
                <a:solidFill>
                  <a:schemeClr val="tx1"/>
                </a:solidFill>
                <a:latin typeface="+mj-lt"/>
              </a:rPr>
              <a:t>en théorie de l'informatique </a:t>
            </a:r>
            <a:r>
              <a:rPr lang="fr-FR" sz="1800" dirty="0" smtClean="0">
                <a:solidFill>
                  <a:schemeClr val="tx1"/>
                </a:solidFill>
                <a:latin typeface="+mj-lt"/>
              </a:rPr>
              <a:t>qui </a:t>
            </a:r>
            <a:r>
              <a:rPr lang="fr-FR" sz="1800" dirty="0">
                <a:solidFill>
                  <a:schemeClr val="tx1"/>
                </a:solidFill>
                <a:latin typeface="+mj-lt"/>
              </a:rPr>
              <a:t>concerne la complexité d'un problème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5996" y="2804996"/>
            <a:ext cx="3480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Un Problème est </a:t>
            </a:r>
            <a:r>
              <a:rPr lang="fr-FR" dirty="0" smtClean="0">
                <a:solidFill>
                  <a:schemeClr val="tx1"/>
                </a:solidFill>
              </a:rPr>
              <a:t>NP-complet </a:t>
            </a:r>
            <a:r>
              <a:rPr lang="fr-FR" dirty="0">
                <a:solidFill>
                  <a:schemeClr val="tx1"/>
                </a:solidFill>
              </a:rPr>
              <a:t>s’il est 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38654" y="3193029"/>
            <a:ext cx="4286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1. </a:t>
            </a:r>
            <a:r>
              <a:rPr lang="fr-FR" b="1" dirty="0">
                <a:solidFill>
                  <a:schemeClr val="tx1"/>
                </a:solidFill>
              </a:rPr>
              <a:t>NP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(vérifiable </a:t>
            </a:r>
            <a:r>
              <a:rPr lang="fr-FR" dirty="0">
                <a:solidFill>
                  <a:schemeClr val="tx1"/>
                </a:solidFill>
              </a:rPr>
              <a:t>en temps polynomial par une machine de Turing non déterministe)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89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/>
      <p:bldP spid="47" grpId="0" animBg="1"/>
      <p:bldP spid="27" grpId="0" animBg="1"/>
      <p:bldP spid="28" grpId="0" animBg="1"/>
      <p:bldP spid="43" grpId="0"/>
      <p:bldP spid="10" grpId="0" animBg="1"/>
      <p:bldP spid="1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78;p36"/>
          <p:cNvSpPr txBox="1">
            <a:spLocks/>
          </p:cNvSpPr>
          <p:nvPr/>
        </p:nvSpPr>
        <p:spPr>
          <a:xfrm>
            <a:off x="1986084" y="605674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PROUVER LA NP-COMPLÉTUDE 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54923" y="1472406"/>
            <a:ext cx="7542491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chemeClr val="tx1"/>
                </a:solidFill>
              </a:rPr>
              <a:t>Tout problème </a:t>
            </a:r>
            <a:r>
              <a:rPr lang="fr-FR" sz="2000" dirty="0">
                <a:solidFill>
                  <a:schemeClr val="tx1"/>
                </a:solidFill>
              </a:rPr>
              <a:t>NP-complet </a:t>
            </a:r>
            <a:r>
              <a:rPr lang="fr-F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fr-FR" sz="2000" dirty="0" smtClean="0">
                <a:solidFill>
                  <a:schemeClr val="tx1"/>
                </a:solidFill>
              </a:rPr>
              <a:t> qui se réduit à un autre problème </a:t>
            </a:r>
            <a:r>
              <a:rPr lang="fr-FR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P2,</a:t>
            </a:r>
            <a:r>
              <a:rPr lang="fr-FR" sz="2000" dirty="0" smtClean="0">
                <a:solidFill>
                  <a:schemeClr val="tx1"/>
                </a:solidFill>
              </a:rPr>
              <a:t> ce dernier </a:t>
            </a:r>
            <a:r>
              <a:rPr lang="fr-FR" sz="2000" dirty="0" smtClean="0">
                <a:solidFill>
                  <a:schemeClr val="tx1"/>
                </a:solidFill>
                <a:latin typeface="+mj-lt"/>
              </a:rPr>
              <a:t>est forcément un problème NP-complet</a:t>
            </a:r>
            <a:endParaRPr lang="fr-FR" sz="2000" dirty="0">
              <a:latin typeface="+mj-lt"/>
            </a:endParaRPr>
          </a:p>
          <a:p>
            <a:pPr algn="just"/>
            <a:endParaRPr lang="fr-FR" sz="2000" dirty="0">
              <a:latin typeface="Algerian" panose="04020705040A02060702" pitchFamily="8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42104" y="1592825"/>
            <a:ext cx="7337322" cy="823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6" name="Groupe 65"/>
          <p:cNvGrpSpPr/>
          <p:nvPr/>
        </p:nvGrpSpPr>
        <p:grpSpPr>
          <a:xfrm>
            <a:off x="2055863" y="2755744"/>
            <a:ext cx="5775535" cy="1366431"/>
            <a:chOff x="2667917" y="2755744"/>
            <a:chExt cx="5775535" cy="1366431"/>
          </a:xfrm>
        </p:grpSpPr>
        <p:grpSp>
          <p:nvGrpSpPr>
            <p:cNvPr id="58" name="Groupe 57"/>
            <p:cNvGrpSpPr/>
            <p:nvPr/>
          </p:nvGrpSpPr>
          <p:grpSpPr>
            <a:xfrm>
              <a:off x="2676832" y="3001298"/>
              <a:ext cx="3522482" cy="1120877"/>
              <a:chOff x="2367116" y="3016046"/>
              <a:chExt cx="3522482" cy="11208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367116" y="3038168"/>
                <a:ext cx="966019" cy="10987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923579" y="3038168"/>
                <a:ext cx="966019" cy="10987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5189049" y="3349727"/>
                <a:ext cx="435077" cy="475635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1" name="Connecteur droit 30"/>
              <p:cNvCxnSpPr>
                <a:endCxn id="10" idx="0"/>
              </p:cNvCxnSpPr>
              <p:nvPr/>
            </p:nvCxnSpPr>
            <p:spPr>
              <a:xfrm>
                <a:off x="3333135" y="3016046"/>
                <a:ext cx="2073453" cy="333681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>
                <a:endCxn id="10" idx="4"/>
              </p:cNvCxnSpPr>
              <p:nvPr/>
            </p:nvCxnSpPr>
            <p:spPr>
              <a:xfrm flipV="1">
                <a:off x="3333135" y="3825362"/>
                <a:ext cx="2073453" cy="311561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ZoneTexte 59"/>
            <p:cNvSpPr txBox="1"/>
            <p:nvPr/>
          </p:nvSpPr>
          <p:spPr>
            <a:xfrm>
              <a:off x="5544853" y="2755744"/>
              <a:ext cx="412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/>
                  </a:solidFill>
                </a:rPr>
                <a:t>P2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3843796" y="3287394"/>
              <a:ext cx="1137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Réduction polynomiale</a:t>
              </a:r>
              <a:endParaRPr lang="fr-FR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953363" y="2755744"/>
              <a:ext cx="412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/>
                  </a:solidFill>
                </a:rPr>
                <a:t>P1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2667917" y="3000519"/>
              <a:ext cx="1127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NP-complet</a:t>
              </a:r>
              <a:endParaRPr lang="fr-FR" sz="120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4" name="Flèche droite 63"/>
            <p:cNvSpPr/>
            <p:nvPr/>
          </p:nvSpPr>
          <p:spPr>
            <a:xfrm>
              <a:off x="6540910" y="3406877"/>
              <a:ext cx="228600" cy="1659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6769510" y="3357101"/>
              <a:ext cx="1673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tx1"/>
                  </a:solidFill>
                </a:rPr>
                <a:t>P2</a:t>
              </a:r>
              <a:r>
                <a:rPr lang="fr-FR" sz="1200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 est NP-complet</a:t>
              </a:r>
              <a:endParaRPr lang="fr-FR" sz="120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0" name="ZoneTexte 79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41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1285" y="1223801"/>
            <a:ext cx="6989431" cy="178510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chemeClr val="tx1"/>
                </a:solidFill>
              </a:rPr>
              <a:t>Le problème </a:t>
            </a:r>
            <a:r>
              <a:rPr lang="fr-FR" sz="2000" dirty="0">
                <a:solidFill>
                  <a:schemeClr val="tx1"/>
                </a:solidFill>
              </a:rPr>
              <a:t>NP-complet </a:t>
            </a:r>
            <a:r>
              <a:rPr lang="fr-FR" sz="2000" dirty="0" smtClean="0">
                <a:solidFill>
                  <a:schemeClr val="tx1"/>
                </a:solidFill>
              </a:rPr>
              <a:t>le plus connu et le plus couramment utilisé pour prouver la NP-Complétude c’est : </a:t>
            </a:r>
            <a:r>
              <a:rPr lang="fr-FR" sz="2000" dirty="0">
                <a:solidFill>
                  <a:schemeClr val="tx1"/>
                </a:solidFill>
                <a:latin typeface="Algerian" panose="04020705040A02060702" pitchFamily="82" charset="0"/>
              </a:rPr>
              <a:t>Le problème de satisfiabilité (SAT)</a:t>
            </a:r>
            <a:endParaRPr lang="fr-FR" sz="2000" dirty="0">
              <a:latin typeface="Algerian" panose="04020705040A02060702" pitchFamily="82" charset="0"/>
            </a:endParaRPr>
          </a:p>
          <a:p>
            <a:pPr algn="just"/>
            <a:endParaRPr lang="fr-FR" sz="2000" dirty="0">
              <a:latin typeface="Algerian" panose="04020705040A02060702" pitchFamily="82" charset="0"/>
            </a:endParaRPr>
          </a:p>
        </p:txBody>
      </p:sp>
      <p:sp>
        <p:nvSpPr>
          <p:cNvPr id="34" name="Google Shape;1278;p36"/>
          <p:cNvSpPr txBox="1">
            <a:spLocks/>
          </p:cNvSpPr>
          <p:nvPr/>
        </p:nvSpPr>
        <p:spPr>
          <a:xfrm>
            <a:off x="1986084" y="605674"/>
            <a:ext cx="6841010" cy="76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65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sz="3200" dirty="0" smtClean="0">
                <a:solidFill>
                  <a:srgbClr val="5A5AFF"/>
                </a:solidFill>
              </a:rPr>
              <a:t>PROUVER LA NP-COMPLÉTUDE </a:t>
            </a:r>
            <a:endParaRPr lang="fr-FR" sz="3200" dirty="0">
              <a:solidFill>
                <a:srgbClr val="5A5A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33832" y="1373715"/>
            <a:ext cx="6577781" cy="1245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2075066" y="2826806"/>
            <a:ext cx="5775535" cy="1366431"/>
            <a:chOff x="2097189" y="2826806"/>
            <a:chExt cx="5775535" cy="1366431"/>
          </a:xfrm>
        </p:grpSpPr>
        <p:grpSp>
          <p:nvGrpSpPr>
            <p:cNvPr id="12" name="Groupe 11"/>
            <p:cNvGrpSpPr/>
            <p:nvPr/>
          </p:nvGrpSpPr>
          <p:grpSpPr>
            <a:xfrm>
              <a:off x="2097189" y="2826806"/>
              <a:ext cx="5775535" cy="1366431"/>
              <a:chOff x="2667917" y="2755744"/>
              <a:chExt cx="5775535" cy="1366431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2676832" y="3001298"/>
                <a:ext cx="3522482" cy="1120877"/>
                <a:chOff x="2367116" y="3016046"/>
                <a:chExt cx="3522482" cy="112087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367116" y="3038168"/>
                  <a:ext cx="966019" cy="10987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923579" y="3038168"/>
                  <a:ext cx="966019" cy="10987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Ellipse 21"/>
                <p:cNvSpPr/>
                <p:nvPr/>
              </p:nvSpPr>
              <p:spPr>
                <a:xfrm>
                  <a:off x="5189049" y="3349727"/>
                  <a:ext cx="435077" cy="475635"/>
                </a:xfrm>
                <a:prstGeom prst="ellipse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3" name="Connecteur droit 22"/>
                <p:cNvCxnSpPr>
                  <a:endCxn id="22" idx="0"/>
                </p:cNvCxnSpPr>
                <p:nvPr/>
              </p:nvCxnSpPr>
              <p:spPr>
                <a:xfrm>
                  <a:off x="3333135" y="3016046"/>
                  <a:ext cx="2073453" cy="333681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23"/>
                <p:cNvCxnSpPr>
                  <a:endCxn id="22" idx="4"/>
                </p:cNvCxnSpPr>
                <p:nvPr/>
              </p:nvCxnSpPr>
              <p:spPr>
                <a:xfrm flipV="1">
                  <a:off x="3333135" y="3825362"/>
                  <a:ext cx="2073453" cy="311561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ZoneTexte 13"/>
              <p:cNvSpPr txBox="1"/>
              <p:nvPr/>
            </p:nvSpPr>
            <p:spPr>
              <a:xfrm>
                <a:off x="5544853" y="2755744"/>
                <a:ext cx="4129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/>
                    </a:solidFill>
                  </a:rPr>
                  <a:t>P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843796" y="3287394"/>
                <a:ext cx="11374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Réduction polynomiale</a:t>
                </a:r>
                <a:endParaRPr lang="fr-FR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2869945" y="2755744"/>
                <a:ext cx="6489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/>
                    </a:solidFill>
                  </a:rPr>
                  <a:t>SAT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2667917" y="3000519"/>
                <a:ext cx="11270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NP-complet</a:t>
                </a:r>
                <a:endParaRPr lang="fr-FR" sz="1200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Flèche droite 17"/>
              <p:cNvSpPr/>
              <p:nvPr/>
            </p:nvSpPr>
            <p:spPr>
              <a:xfrm>
                <a:off x="6540910" y="3406877"/>
                <a:ext cx="228600" cy="1659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769510" y="3357101"/>
                <a:ext cx="16739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tx1"/>
                    </a:solidFill>
                  </a:rPr>
                  <a:t>P</a:t>
                </a:r>
                <a:r>
                  <a:rPr lang="fr-FR" sz="1200" dirty="0" smtClean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 est NP-complet</a:t>
                </a:r>
                <a:endParaRPr lang="fr-FR" sz="1200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82" r="13355"/>
            <a:stretch/>
          </p:blipFill>
          <p:spPr>
            <a:xfrm>
              <a:off x="2106104" y="3341892"/>
              <a:ext cx="983916" cy="851345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-14748" y="-22122"/>
            <a:ext cx="1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5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-Wheelchairs Supplier Company Profile by Slidesgo">
  <a:themeElements>
    <a:clrScheme name="Simple Light">
      <a:dk1>
        <a:srgbClr val="FFFFFF"/>
      </a:dk1>
      <a:lt1>
        <a:srgbClr val="2B2836"/>
      </a:lt1>
      <a:dk2>
        <a:srgbClr val="5773F5"/>
      </a:dk2>
      <a:lt2>
        <a:srgbClr val="3834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8041</TotalTime>
  <Words>2241</Words>
  <Application>Microsoft Office PowerPoint</Application>
  <PresentationFormat>Affichage à l'écran (16:9)</PresentationFormat>
  <Paragraphs>280</Paragraphs>
  <Slides>53</Slides>
  <Notes>53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3" baseType="lpstr">
      <vt:lpstr>Albert Sans</vt:lpstr>
      <vt:lpstr>Algerian</vt:lpstr>
      <vt:lpstr>Amiri</vt:lpstr>
      <vt:lpstr>Anton</vt:lpstr>
      <vt:lpstr>Arial</vt:lpstr>
      <vt:lpstr>Encode Sans</vt:lpstr>
      <vt:lpstr>Loved by the King</vt:lpstr>
      <vt:lpstr>Söhne</vt:lpstr>
      <vt:lpstr>Wingdings</vt:lpstr>
      <vt:lpstr>E-Wheelchairs Supplier Company Profile by Slidesgo</vt:lpstr>
      <vt:lpstr>PRÉSENTATION  </vt:lpstr>
      <vt:lpstr>Sarah Ouhocine</vt:lpstr>
      <vt:lpstr>2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SAT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SAT</vt:lpstr>
      <vt:lpstr>Présentation PowerPoint</vt:lpstr>
      <vt:lpstr>Présentation PowerPoint</vt:lpstr>
      <vt:lpstr>2-Colorable Perfect Matching </vt:lpstr>
      <vt:lpstr>Présentation PowerPoint</vt:lpstr>
      <vt:lpstr>Présentation PowerPoint</vt:lpstr>
      <vt:lpstr>Présentation PowerPoint</vt:lpstr>
      <vt:lpstr>JEU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RESSOURCES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E-WHEELCHAIRS SUPPLIER  COMPANY PROFILE</dc:title>
  <cp:lastModifiedBy>Microsoft account</cp:lastModifiedBy>
  <cp:revision>198</cp:revision>
  <dcterms:modified xsi:type="dcterms:W3CDTF">2023-01-13T09:03:45Z</dcterms:modified>
</cp:coreProperties>
</file>